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Lst>
  <p:sldSz cy="5143500" cx="9144000"/>
  <p:notesSz cx="6858000" cy="9144000"/>
  <p:embeddedFontLst>
    <p:embeddedFont>
      <p:font typeface="Crimson Pro Black"/>
      <p:bold r:id="rId69"/>
      <p:boldItalic r:id="rId70"/>
    </p:embeddedFont>
    <p:embeddedFont>
      <p:font typeface="Share Tech Mono"/>
      <p:regular r:id="rId71"/>
    </p:embeddedFont>
    <p:embeddedFont>
      <p:font typeface="Sofia"/>
      <p:regular r:id="rId72"/>
    </p:embeddedFont>
    <p:embeddedFont>
      <p:font typeface="Fondamento"/>
      <p:regular r:id="rId73"/>
      <p:italic r:id="rId74"/>
    </p:embeddedFont>
    <p:embeddedFont>
      <p:font typeface="Crimson Pro"/>
      <p:regular r:id="rId75"/>
      <p:bold r:id="rId76"/>
      <p:italic r:id="rId77"/>
      <p:boldItalic r:id="rId78"/>
    </p:embeddedFont>
    <p:embeddedFont>
      <p:font typeface="Victor Mono"/>
      <p:regular r:id="rId79"/>
      <p:bold r:id="rId80"/>
      <p:italic r:id="rId81"/>
      <p:boldItalic r:id="rId82"/>
    </p:embeddedFont>
    <p:embeddedFont>
      <p:font typeface="Sora"/>
      <p:regular r:id="rId83"/>
      <p:bold r:id="rId84"/>
    </p:embeddedFont>
    <p:embeddedFont>
      <p:font typeface="Kaisei Decol"/>
      <p:regular r:id="rId85"/>
      <p:bold r:id="rId86"/>
    </p:embeddedFont>
    <p:embeddedFont>
      <p:font typeface="Montserrat Underline"/>
      <p:regular r:id="rId87"/>
      <p:bold r:id="rId88"/>
      <p:italic r:id="rId89"/>
      <p:boldItalic r:id="rId90"/>
    </p:embeddedFont>
    <p:embeddedFont>
      <p:font typeface="Space Grotesk"/>
      <p:regular r:id="rId91"/>
      <p:bold r:id="rId9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C655DA4-D092-4164-A752-EE397B89345E}">
  <a:tblStyle styleId="{2C655DA4-D092-4164-A752-EE397B89345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Sora-bold.fntdata"/><Relationship Id="rId83" Type="http://schemas.openxmlformats.org/officeDocument/2006/relationships/font" Target="fonts/Sora-regular.fntdata"/><Relationship Id="rId42" Type="http://schemas.openxmlformats.org/officeDocument/2006/relationships/slide" Target="slides/slide36.xml"/><Relationship Id="rId86" Type="http://schemas.openxmlformats.org/officeDocument/2006/relationships/font" Target="fonts/KaiseiDecol-bold.fntdata"/><Relationship Id="rId41" Type="http://schemas.openxmlformats.org/officeDocument/2006/relationships/slide" Target="slides/slide35.xml"/><Relationship Id="rId85" Type="http://schemas.openxmlformats.org/officeDocument/2006/relationships/font" Target="fonts/KaiseiDecol-regular.fntdata"/><Relationship Id="rId44" Type="http://schemas.openxmlformats.org/officeDocument/2006/relationships/slide" Target="slides/slide38.xml"/><Relationship Id="rId88" Type="http://schemas.openxmlformats.org/officeDocument/2006/relationships/font" Target="fonts/MontserratUnderline-bold.fntdata"/><Relationship Id="rId43" Type="http://schemas.openxmlformats.org/officeDocument/2006/relationships/slide" Target="slides/slide37.xml"/><Relationship Id="rId87" Type="http://schemas.openxmlformats.org/officeDocument/2006/relationships/font" Target="fonts/MontserratUnderline-regular.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MontserratUnderline-italic.fntdata"/><Relationship Id="rId80" Type="http://schemas.openxmlformats.org/officeDocument/2006/relationships/font" Target="fonts/VictorMono-bold.fntdata"/><Relationship Id="rId82" Type="http://schemas.openxmlformats.org/officeDocument/2006/relationships/font" Target="fonts/VictorMono-boldItalic.fntdata"/><Relationship Id="rId81" Type="http://schemas.openxmlformats.org/officeDocument/2006/relationships/font" Target="fonts/VictorMon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Fondamento-regular.fntdata"/><Relationship Id="rId72" Type="http://schemas.openxmlformats.org/officeDocument/2006/relationships/font" Target="fonts/Sofia-regular.fntdata"/><Relationship Id="rId31" Type="http://schemas.openxmlformats.org/officeDocument/2006/relationships/slide" Target="slides/slide25.xml"/><Relationship Id="rId75" Type="http://schemas.openxmlformats.org/officeDocument/2006/relationships/font" Target="fonts/CrimsonPro-regular.fntdata"/><Relationship Id="rId30" Type="http://schemas.openxmlformats.org/officeDocument/2006/relationships/slide" Target="slides/slide24.xml"/><Relationship Id="rId74" Type="http://schemas.openxmlformats.org/officeDocument/2006/relationships/font" Target="fonts/Fondamento-italic.fntdata"/><Relationship Id="rId33" Type="http://schemas.openxmlformats.org/officeDocument/2006/relationships/slide" Target="slides/slide27.xml"/><Relationship Id="rId77" Type="http://schemas.openxmlformats.org/officeDocument/2006/relationships/font" Target="fonts/CrimsonPro-italic.fntdata"/><Relationship Id="rId32" Type="http://schemas.openxmlformats.org/officeDocument/2006/relationships/slide" Target="slides/slide26.xml"/><Relationship Id="rId76" Type="http://schemas.openxmlformats.org/officeDocument/2006/relationships/font" Target="fonts/CrimsonPro-bold.fntdata"/><Relationship Id="rId35" Type="http://schemas.openxmlformats.org/officeDocument/2006/relationships/slide" Target="slides/slide29.xml"/><Relationship Id="rId79" Type="http://schemas.openxmlformats.org/officeDocument/2006/relationships/font" Target="fonts/VictorMono-regular.fntdata"/><Relationship Id="rId34" Type="http://schemas.openxmlformats.org/officeDocument/2006/relationships/slide" Target="slides/slide28.xml"/><Relationship Id="rId78" Type="http://schemas.openxmlformats.org/officeDocument/2006/relationships/font" Target="fonts/CrimsonPro-boldItalic.fntdata"/><Relationship Id="rId71" Type="http://schemas.openxmlformats.org/officeDocument/2006/relationships/font" Target="fonts/ShareTechMono-regular.fntdata"/><Relationship Id="rId70" Type="http://schemas.openxmlformats.org/officeDocument/2006/relationships/font" Target="fonts/CrimsonProBlack-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CrimsonProBlack-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SpaceGrotesk-regular.fntdata"/><Relationship Id="rId90" Type="http://schemas.openxmlformats.org/officeDocument/2006/relationships/font" Target="fonts/MontserratUnderline-boldItalic.fntdata"/><Relationship Id="rId92" Type="http://schemas.openxmlformats.org/officeDocument/2006/relationships/font" Target="fonts/SpaceGrotesk-bold.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267ee8ebe0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267ee8ebe0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3554568edd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3554568edd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3554568edd_0_6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33554568edd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3554568edd_0_1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3554568edd_0_1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3554568edd_0_1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3554568edd_0_1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3554568edd_0_1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3554568edd_0_1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3554568edd_0_1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33554568edd_0_1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33554568edd_0_1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33554568edd_0_1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33554568edd_0_1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33554568edd_0_1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3554568edd_0_1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33554568edd_0_1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33554568edd_0_1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33554568edd_0_1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3554568edd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3554568edd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33554568edd_0_1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33554568edd_0_1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3554568edd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33554568edd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33554568edd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33554568edd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33554568edd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33554568edd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3554568edd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33554568edd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3554568ed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33554568ed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3554568edd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3554568edd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33554568edd_0_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33554568edd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33554568edd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33554568edd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33554568edd_0_1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33554568edd_0_1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3554568ed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3554568ed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33554568edd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33554568edd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33554568edd_0_1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33554568edd_0_1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33554568edd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33554568edd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33554568edd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33554568edd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33554568edd_0_1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33554568edd_0_1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33554568edd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33554568edd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33554568edd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33554568edd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33554568edd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33554568edd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33554568edd_0_1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33554568edd_0_1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33554568edd_0_1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33554568edd_0_1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3554568ed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3554568ed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33554568edd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33554568edd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3554568edd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33554568edd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33554568edd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33554568edd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3554568edd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33554568edd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33554568edd_0_1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33554568edd_0_1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33554568edd_0_1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33554568edd_0_1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33554568edd_0_1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33554568edd_0_1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33554568edd_0_1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33554568edd_0_1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33554568edd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33554568edd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33554568edd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33554568edd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3554568edd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33554568ed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33554568edd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33554568edd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33554568edd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33554568edd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33554568edd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33554568edd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33554568edd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33554568edd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33554568edd_0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33554568edd_0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33554568edd_0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33554568edd_0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33554568edd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33554568edd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33554568edd_0_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33554568edd_0_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33554568edd_0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33554568edd_0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33554568edd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33554568edd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33554568edd_0_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33554568edd_0_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33554568edd_0_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33554568edd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33554568edd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33554568edd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33554568edd_0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33554568edd_0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3554568edd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3554568ed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3554568ed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33554568ed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3554568edd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33554568edd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1"/>
            </a:gs>
            <a:gs pos="100000">
              <a:srgbClr val="87BEAE"/>
            </a:gs>
            <a:gs pos="100000">
              <a:srgbClr val="0F7D5D"/>
            </a:gs>
          </a:gsLst>
          <a:lin ang="0" scaled="0"/>
        </a:gradFill>
      </p:bgPr>
    </p:bg>
    <p:spTree>
      <p:nvGrpSpPr>
        <p:cNvPr id="9" name="Shape 9"/>
        <p:cNvGrpSpPr/>
        <p:nvPr/>
      </p:nvGrpSpPr>
      <p:grpSpPr>
        <a:xfrm>
          <a:off x="0" y="0"/>
          <a:ext cx="0" cy="0"/>
          <a:chOff x="0" y="0"/>
          <a:chExt cx="0" cy="0"/>
        </a:xfrm>
      </p:grpSpPr>
      <p:grpSp>
        <p:nvGrpSpPr>
          <p:cNvPr id="10" name="Google Shape;10;p2"/>
          <p:cNvGrpSpPr/>
          <p:nvPr/>
        </p:nvGrpSpPr>
        <p:grpSpPr>
          <a:xfrm>
            <a:off x="486475" y="732375"/>
            <a:ext cx="2844050" cy="3100450"/>
            <a:chOff x="486475" y="732375"/>
            <a:chExt cx="2844050" cy="3100450"/>
          </a:xfrm>
        </p:grpSpPr>
        <p:sp>
          <p:nvSpPr>
            <p:cNvPr id="11" name="Google Shape;11;p2"/>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2" name="Google Shape;12;p2"/>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3" name="Google Shape;13;p2"/>
          <p:cNvSpPr txBox="1"/>
          <p:nvPr>
            <p:ph type="ctrTitle"/>
          </p:nvPr>
        </p:nvSpPr>
        <p:spPr>
          <a:xfrm>
            <a:off x="3064950" y="220725"/>
            <a:ext cx="5621400" cy="2033100"/>
          </a:xfrm>
          <a:prstGeom prst="rect">
            <a:avLst/>
          </a:prstGeom>
          <a:noFill/>
        </p:spPr>
        <p:txBody>
          <a:bodyPr anchorCtr="0" anchor="b" bIns="91425" lIns="91425" spcFirstLastPara="1" rIns="91425" wrap="square" tIns="91425">
            <a:normAutofit/>
          </a:bodyPr>
          <a:lstStyle>
            <a:lvl1pPr lvl="0" algn="ctr">
              <a:spcBef>
                <a:spcPts val="0"/>
              </a:spcBef>
              <a:spcAft>
                <a:spcPts val="0"/>
              </a:spcAft>
              <a:buClr>
                <a:srgbClr val="C00000"/>
              </a:buClr>
              <a:buSzPts val="4000"/>
              <a:buFont typeface="Sora"/>
              <a:buNone/>
              <a:defRPr sz="4000">
                <a:solidFill>
                  <a:srgbClr val="C00000"/>
                </a:solidFill>
                <a:latin typeface="Sora"/>
                <a:ea typeface="Sora"/>
                <a:cs typeface="Sora"/>
                <a:sym typeface="Sor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3563250" y="3040225"/>
            <a:ext cx="51231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rgbClr val="4E4121"/>
              </a:buClr>
              <a:buSzPts val="3200"/>
              <a:buFont typeface="Avenir"/>
              <a:buNone/>
              <a:defRPr sz="3200">
                <a:solidFill>
                  <a:srgbClr val="4E4121"/>
                </a:solidFill>
                <a:latin typeface="Avenir"/>
                <a:ea typeface="Avenir"/>
                <a:cs typeface="Avenir"/>
                <a:sym typeface="Avenir"/>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2"/>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2"/>
          <p:cNvSpPr txBox="1"/>
          <p:nvPr/>
        </p:nvSpPr>
        <p:spPr>
          <a:xfrm>
            <a:off x="3799650" y="4693825"/>
            <a:ext cx="1544700" cy="3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1300">
                <a:solidFill>
                  <a:srgbClr val="B54561"/>
                </a:solidFill>
                <a:latin typeface="Montserrat Underline"/>
                <a:ea typeface="Montserrat Underline"/>
                <a:cs typeface="Montserrat Underline"/>
                <a:sym typeface="Montserrat Underline"/>
              </a:rPr>
              <a:t>Rahul Bhadani</a:t>
            </a:r>
            <a:endParaRPr b="1" i="1" sz="1300">
              <a:solidFill>
                <a:srgbClr val="B54561"/>
              </a:solidFill>
              <a:latin typeface="Montserrat Underline"/>
              <a:ea typeface="Montserrat Underline"/>
              <a:cs typeface="Montserrat Underline"/>
              <a:sym typeface="Montserrat Underline"/>
            </a:endParaRPr>
          </a:p>
        </p:txBody>
      </p:sp>
      <p:pic>
        <p:nvPicPr>
          <p:cNvPr descr="File:UAHuntsville logo.png - Wikipedia" id="17" name="Google Shape;17;p2"/>
          <p:cNvPicPr preferRelativeResize="0"/>
          <p:nvPr/>
        </p:nvPicPr>
        <p:blipFill>
          <a:blip r:embed="rId2">
            <a:alphaModFix/>
          </a:blip>
          <a:stretch>
            <a:fillRect/>
          </a:stretch>
        </p:blipFill>
        <p:spPr>
          <a:xfrm>
            <a:off x="766800" y="1886302"/>
            <a:ext cx="1961237" cy="7926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 name="Shape 106"/>
        <p:cNvGrpSpPr/>
        <p:nvPr/>
      </p:nvGrpSpPr>
      <p:grpSpPr>
        <a:xfrm>
          <a:off x="0" y="0"/>
          <a:ext cx="0" cy="0"/>
          <a:chOff x="0" y="0"/>
          <a:chExt cx="0" cy="0"/>
        </a:xfrm>
      </p:grpSpPr>
      <p:sp>
        <p:nvSpPr>
          <p:cNvPr id="107" name="Google Shape;107;p11"/>
          <p:cNvSpPr txBox="1"/>
          <p:nvPr>
            <p:ph hasCustomPrompt="1" type="title"/>
          </p:nvPr>
        </p:nvSpPr>
        <p:spPr>
          <a:xfrm>
            <a:off x="6725" y="0"/>
            <a:ext cx="9144000" cy="3076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8" name="Google Shape;108;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61950" lvl="0" marL="457200" algn="ctr">
              <a:spcBef>
                <a:spcPts val="0"/>
              </a:spcBef>
              <a:spcAft>
                <a:spcPts val="0"/>
              </a:spcAft>
              <a:buSzPts val="21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grpSp>
        <p:nvGrpSpPr>
          <p:cNvPr id="109" name="Google Shape;109;p11"/>
          <p:cNvGrpSpPr/>
          <p:nvPr/>
        </p:nvGrpSpPr>
        <p:grpSpPr>
          <a:xfrm>
            <a:off x="-3514" y="4467527"/>
            <a:ext cx="1582919" cy="689559"/>
            <a:chOff x="39024" y="4433865"/>
            <a:chExt cx="1582919" cy="689559"/>
          </a:xfrm>
        </p:grpSpPr>
        <p:grpSp>
          <p:nvGrpSpPr>
            <p:cNvPr id="110" name="Google Shape;110;p11"/>
            <p:cNvGrpSpPr/>
            <p:nvPr/>
          </p:nvGrpSpPr>
          <p:grpSpPr>
            <a:xfrm>
              <a:off x="39030" y="4433865"/>
              <a:ext cx="620856" cy="676828"/>
              <a:chOff x="486475" y="732375"/>
              <a:chExt cx="2844050" cy="3100450"/>
            </a:xfrm>
          </p:grpSpPr>
          <p:sp>
            <p:nvSpPr>
              <p:cNvPr id="111" name="Google Shape;111;p11"/>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12" name="Google Shape;112;p11"/>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13" name="Google Shape;113;p11"/>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14" name="Google Shape;114;p11"/>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5" name="Shape 115"/>
        <p:cNvGrpSpPr/>
        <p:nvPr/>
      </p:nvGrpSpPr>
      <p:grpSpPr>
        <a:xfrm>
          <a:off x="0" y="0"/>
          <a:ext cx="0" cy="0"/>
          <a:chOff x="0" y="0"/>
          <a:chExt cx="0" cy="0"/>
        </a:xfrm>
      </p:grpSpPr>
      <p:grpSp>
        <p:nvGrpSpPr>
          <p:cNvPr id="116" name="Google Shape;116;p12"/>
          <p:cNvGrpSpPr/>
          <p:nvPr/>
        </p:nvGrpSpPr>
        <p:grpSpPr>
          <a:xfrm>
            <a:off x="8376876" y="4312657"/>
            <a:ext cx="773297" cy="843012"/>
            <a:chOff x="8376876" y="4312657"/>
            <a:chExt cx="773297" cy="843012"/>
          </a:xfrm>
        </p:grpSpPr>
        <p:grpSp>
          <p:nvGrpSpPr>
            <p:cNvPr id="117" name="Google Shape;117;p12"/>
            <p:cNvGrpSpPr/>
            <p:nvPr/>
          </p:nvGrpSpPr>
          <p:grpSpPr>
            <a:xfrm>
              <a:off x="8376876" y="4312657"/>
              <a:ext cx="773297" cy="843012"/>
              <a:chOff x="486475" y="732375"/>
              <a:chExt cx="2844050" cy="3100450"/>
            </a:xfrm>
          </p:grpSpPr>
          <p:sp>
            <p:nvSpPr>
              <p:cNvPr id="118" name="Google Shape;118;p12"/>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19" name="Google Shape;119;p12"/>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120" name="Google Shape;120;p12"/>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121" name="Google Shape;121;p12"/>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22" name="Google Shape;122;p12"/>
          <p:cNvGrpSpPr/>
          <p:nvPr/>
        </p:nvGrpSpPr>
        <p:grpSpPr>
          <a:xfrm>
            <a:off x="-3514" y="4467527"/>
            <a:ext cx="1582919" cy="689559"/>
            <a:chOff x="39024" y="4433865"/>
            <a:chExt cx="1582919" cy="689559"/>
          </a:xfrm>
        </p:grpSpPr>
        <p:grpSp>
          <p:nvGrpSpPr>
            <p:cNvPr id="123" name="Google Shape;123;p12"/>
            <p:cNvGrpSpPr/>
            <p:nvPr/>
          </p:nvGrpSpPr>
          <p:grpSpPr>
            <a:xfrm>
              <a:off x="39030" y="4433865"/>
              <a:ext cx="620856" cy="676828"/>
              <a:chOff x="486475" y="732375"/>
              <a:chExt cx="2844050" cy="3100450"/>
            </a:xfrm>
          </p:grpSpPr>
          <p:sp>
            <p:nvSpPr>
              <p:cNvPr id="124" name="Google Shape;124;p12"/>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25" name="Google Shape;125;p12"/>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26" name="Google Shape;126;p12"/>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27" name="Google Shape;127;p12"/>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2">
    <p:spTree>
      <p:nvGrpSpPr>
        <p:cNvPr id="128" name="Shape 128"/>
        <p:cNvGrpSpPr/>
        <p:nvPr/>
      </p:nvGrpSpPr>
      <p:grpSpPr>
        <a:xfrm>
          <a:off x="0" y="0"/>
          <a:ext cx="0" cy="0"/>
          <a:chOff x="0" y="0"/>
          <a:chExt cx="0" cy="0"/>
        </a:xfrm>
      </p:grpSpPr>
      <p:sp>
        <p:nvSpPr>
          <p:cNvPr id="129" name="Google Shape;129;p1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0" name="Google Shape;13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1" name="Google Shape;131;p13"/>
          <p:cNvSpPr txBox="1"/>
          <p:nvPr/>
        </p:nvSpPr>
        <p:spPr>
          <a:xfrm>
            <a:off x="3799650" y="4693825"/>
            <a:ext cx="1544700" cy="3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Avenir"/>
                <a:ea typeface="Avenir"/>
                <a:cs typeface="Avenir"/>
                <a:sym typeface="Avenir"/>
              </a:rPr>
              <a:t>Rahul Bhadani</a:t>
            </a:r>
            <a:endParaRPr>
              <a:latin typeface="Avenir"/>
              <a:ea typeface="Avenir"/>
              <a:cs typeface="Avenir"/>
              <a:sym typeface="Aveni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32" name="Shape 132"/>
        <p:cNvGrpSpPr/>
        <p:nvPr/>
      </p:nvGrpSpPr>
      <p:grpSpPr>
        <a:xfrm>
          <a:off x="0" y="0"/>
          <a:ext cx="0" cy="0"/>
          <a:chOff x="0" y="0"/>
          <a:chExt cx="0" cy="0"/>
        </a:xfrm>
      </p:grpSpPr>
      <p:sp>
        <p:nvSpPr>
          <p:cNvPr id="133" name="Google Shape;133;p14"/>
          <p:cNvSpPr txBox="1"/>
          <p:nvPr/>
        </p:nvSpPr>
        <p:spPr>
          <a:xfrm>
            <a:off x="4605900" y="1117650"/>
            <a:ext cx="4226400" cy="393600"/>
          </a:xfrm>
          <a:prstGeom prst="rect">
            <a:avLst/>
          </a:prstGeom>
          <a:solidFill>
            <a:srgbClr val="A8C8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ARM Assembly Code</a:t>
            </a:r>
            <a:endParaRPr>
              <a:latin typeface="Avenir"/>
              <a:ea typeface="Avenir"/>
              <a:cs typeface="Avenir"/>
              <a:sym typeface="Avenir"/>
            </a:endParaRPr>
          </a:p>
        </p:txBody>
      </p:sp>
      <p:sp>
        <p:nvSpPr>
          <p:cNvPr id="134" name="Google Shape;134;p14"/>
          <p:cNvSpPr txBox="1"/>
          <p:nvPr/>
        </p:nvSpPr>
        <p:spPr>
          <a:xfrm>
            <a:off x="306400" y="1110050"/>
            <a:ext cx="4226400" cy="393600"/>
          </a:xfrm>
          <a:prstGeom prst="rect">
            <a:avLst/>
          </a:prstGeom>
          <a:solidFill>
            <a:srgbClr val="C8D9A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High-level Code</a:t>
            </a:r>
            <a:endParaRPr>
              <a:latin typeface="Avenir"/>
              <a:ea typeface="Avenir"/>
              <a:cs typeface="Avenir"/>
              <a:sym typeface="Avenir"/>
            </a:endParaRPr>
          </a:p>
        </p:txBody>
      </p:sp>
      <p:sp>
        <p:nvSpPr>
          <p:cNvPr id="135" name="Google Shape;135;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6" name="Google Shape;136;p14"/>
          <p:cNvSpPr txBox="1"/>
          <p:nvPr>
            <p:ph idx="1" type="body"/>
          </p:nvPr>
        </p:nvSpPr>
        <p:spPr>
          <a:xfrm>
            <a:off x="311700" y="1566175"/>
            <a:ext cx="4226400" cy="3002700"/>
          </a:xfrm>
          <a:prstGeom prst="rect">
            <a:avLst/>
          </a:prstGeom>
          <a:solidFill>
            <a:srgbClr val="FFEBEB"/>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37" name="Google Shape;137;p14"/>
          <p:cNvSpPr txBox="1"/>
          <p:nvPr>
            <p:ph idx="2" type="body"/>
          </p:nvPr>
        </p:nvSpPr>
        <p:spPr>
          <a:xfrm>
            <a:off x="4605900" y="1566300"/>
            <a:ext cx="4226400" cy="3002700"/>
          </a:xfrm>
          <a:prstGeom prst="rect">
            <a:avLst/>
          </a:prstGeom>
          <a:solidFill>
            <a:schemeClr val="lt2"/>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38" name="Google Shape;13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14"/>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M Assembly Code">
  <p:cSld name="TITLE_AND_TWO_COLUMNS_1_1">
    <p:spTree>
      <p:nvGrpSpPr>
        <p:cNvPr id="140" name="Shape 140"/>
        <p:cNvGrpSpPr/>
        <p:nvPr/>
      </p:nvGrpSpPr>
      <p:grpSpPr>
        <a:xfrm>
          <a:off x="0" y="0"/>
          <a:ext cx="0" cy="0"/>
          <a:chOff x="0" y="0"/>
          <a:chExt cx="0" cy="0"/>
        </a:xfrm>
      </p:grpSpPr>
      <p:sp>
        <p:nvSpPr>
          <p:cNvPr id="141" name="Google Shape;141;p15"/>
          <p:cNvSpPr txBox="1"/>
          <p:nvPr/>
        </p:nvSpPr>
        <p:spPr>
          <a:xfrm>
            <a:off x="311825" y="1117650"/>
            <a:ext cx="8520600" cy="393600"/>
          </a:xfrm>
          <a:prstGeom prst="rect">
            <a:avLst/>
          </a:prstGeom>
          <a:solidFill>
            <a:srgbClr val="A8C8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ARM Assembly Code</a:t>
            </a:r>
            <a:endParaRPr>
              <a:latin typeface="Avenir"/>
              <a:ea typeface="Avenir"/>
              <a:cs typeface="Avenir"/>
              <a:sym typeface="Avenir"/>
            </a:endParaRPr>
          </a:p>
        </p:txBody>
      </p:sp>
      <p:sp>
        <p:nvSpPr>
          <p:cNvPr id="142" name="Google Shape;142;p1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3" name="Google Shape;143;p15"/>
          <p:cNvSpPr txBox="1"/>
          <p:nvPr>
            <p:ph idx="1" type="body"/>
          </p:nvPr>
        </p:nvSpPr>
        <p:spPr>
          <a:xfrm>
            <a:off x="311825" y="1566300"/>
            <a:ext cx="8520600" cy="3002700"/>
          </a:xfrm>
          <a:prstGeom prst="rect">
            <a:avLst/>
          </a:prstGeom>
          <a:solidFill>
            <a:schemeClr val="lt2"/>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Share Tech Mono"/>
              <a:buChar char="●"/>
              <a:defRPr sz="1800">
                <a:latin typeface="Share Tech Mono"/>
                <a:ea typeface="Share Tech Mono"/>
                <a:cs typeface="Share Tech Mono"/>
                <a:sym typeface="Share Tech Mono"/>
              </a:defRPr>
            </a:lvl1pPr>
            <a:lvl2pPr indent="-330200" lvl="1" marL="914400">
              <a:spcBef>
                <a:spcPts val="0"/>
              </a:spcBef>
              <a:spcAft>
                <a:spcPts val="0"/>
              </a:spcAft>
              <a:buSzPts val="1600"/>
              <a:buFont typeface="Share Tech Mono"/>
              <a:buChar char="○"/>
              <a:defRPr sz="1600">
                <a:latin typeface="Share Tech Mono"/>
                <a:ea typeface="Share Tech Mono"/>
                <a:cs typeface="Share Tech Mono"/>
                <a:sym typeface="Share Tech Mono"/>
              </a:defRPr>
            </a:lvl2pPr>
            <a:lvl3pPr indent="-330200" lvl="2" marL="1371600">
              <a:spcBef>
                <a:spcPts val="0"/>
              </a:spcBef>
              <a:spcAft>
                <a:spcPts val="0"/>
              </a:spcAft>
              <a:buSzPts val="1600"/>
              <a:buFont typeface="Share Tech Mono"/>
              <a:buChar char="■"/>
              <a:defRPr sz="1600">
                <a:latin typeface="Share Tech Mono"/>
                <a:ea typeface="Share Tech Mono"/>
                <a:cs typeface="Share Tech Mono"/>
                <a:sym typeface="Share Tech Mono"/>
              </a:defRPr>
            </a:lvl3pPr>
            <a:lvl4pPr indent="-330200" lvl="3" marL="1828800">
              <a:spcBef>
                <a:spcPts val="0"/>
              </a:spcBef>
              <a:spcAft>
                <a:spcPts val="0"/>
              </a:spcAft>
              <a:buSzPts val="1600"/>
              <a:buFont typeface="Share Tech Mono"/>
              <a:buChar char="●"/>
              <a:defRPr sz="1600">
                <a:latin typeface="Share Tech Mono"/>
                <a:ea typeface="Share Tech Mono"/>
                <a:cs typeface="Share Tech Mono"/>
                <a:sym typeface="Share Tech Mono"/>
              </a:defRPr>
            </a:lvl4pPr>
            <a:lvl5pPr indent="-330200" lvl="4" marL="2286000">
              <a:spcBef>
                <a:spcPts val="0"/>
              </a:spcBef>
              <a:spcAft>
                <a:spcPts val="0"/>
              </a:spcAft>
              <a:buSzPts val="1600"/>
              <a:buFont typeface="Share Tech Mono"/>
              <a:buChar char="○"/>
              <a:defRPr sz="1600">
                <a:latin typeface="Share Tech Mono"/>
                <a:ea typeface="Share Tech Mono"/>
                <a:cs typeface="Share Tech Mono"/>
                <a:sym typeface="Share Tech Mono"/>
              </a:defRPr>
            </a:lvl5pPr>
            <a:lvl6pPr indent="-330200" lvl="5" marL="2743200">
              <a:spcBef>
                <a:spcPts val="0"/>
              </a:spcBef>
              <a:spcAft>
                <a:spcPts val="0"/>
              </a:spcAft>
              <a:buSzPts val="1600"/>
              <a:buFont typeface="Share Tech Mono"/>
              <a:buChar char="■"/>
              <a:defRPr sz="1600">
                <a:latin typeface="Share Tech Mono"/>
                <a:ea typeface="Share Tech Mono"/>
                <a:cs typeface="Share Tech Mono"/>
                <a:sym typeface="Share Tech Mono"/>
              </a:defRPr>
            </a:lvl6pPr>
            <a:lvl7pPr indent="-330200" lvl="6" marL="3200400">
              <a:spcBef>
                <a:spcPts val="0"/>
              </a:spcBef>
              <a:spcAft>
                <a:spcPts val="0"/>
              </a:spcAft>
              <a:buSzPts val="1600"/>
              <a:buFont typeface="Share Tech Mono"/>
              <a:buChar char="●"/>
              <a:defRPr sz="1600">
                <a:latin typeface="Share Tech Mono"/>
                <a:ea typeface="Share Tech Mono"/>
                <a:cs typeface="Share Tech Mono"/>
                <a:sym typeface="Share Tech Mono"/>
              </a:defRPr>
            </a:lvl7pPr>
            <a:lvl8pPr indent="-330200" lvl="7" marL="3657600">
              <a:spcBef>
                <a:spcPts val="0"/>
              </a:spcBef>
              <a:spcAft>
                <a:spcPts val="0"/>
              </a:spcAft>
              <a:buSzPts val="1600"/>
              <a:buFont typeface="Share Tech Mono"/>
              <a:buChar char="○"/>
              <a:defRPr sz="1600">
                <a:latin typeface="Share Tech Mono"/>
                <a:ea typeface="Share Tech Mono"/>
                <a:cs typeface="Share Tech Mono"/>
                <a:sym typeface="Share Tech Mono"/>
              </a:defRPr>
            </a:lvl8pPr>
            <a:lvl9pPr indent="-330200" lvl="8" marL="4114800">
              <a:spcBef>
                <a:spcPts val="0"/>
              </a:spcBef>
              <a:spcAft>
                <a:spcPts val="0"/>
              </a:spcAft>
              <a:buSzPts val="1600"/>
              <a:buFont typeface="Share Tech Mono"/>
              <a:buChar char="■"/>
              <a:defRPr sz="1600">
                <a:latin typeface="Share Tech Mono"/>
                <a:ea typeface="Share Tech Mono"/>
                <a:cs typeface="Share Tech Mono"/>
                <a:sym typeface="Share Tech Mono"/>
              </a:defRPr>
            </a:lvl9pPr>
          </a:lstStyle>
          <a:p/>
        </p:txBody>
      </p:sp>
      <p:sp>
        <p:nvSpPr>
          <p:cNvPr id="144" name="Google Shape;144;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5" name="Google Shape;145;p15"/>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 Code">
  <p:cSld name="TITLE_AND_TWO_COLUMNS_1_1_1">
    <p:spTree>
      <p:nvGrpSpPr>
        <p:cNvPr id="146" name="Shape 146"/>
        <p:cNvGrpSpPr/>
        <p:nvPr/>
      </p:nvGrpSpPr>
      <p:grpSpPr>
        <a:xfrm>
          <a:off x="0" y="0"/>
          <a:ext cx="0" cy="0"/>
          <a:chOff x="0" y="0"/>
          <a:chExt cx="0" cy="0"/>
        </a:xfrm>
      </p:grpSpPr>
      <p:sp>
        <p:nvSpPr>
          <p:cNvPr id="147" name="Google Shape;147;p16"/>
          <p:cNvSpPr txBox="1"/>
          <p:nvPr/>
        </p:nvSpPr>
        <p:spPr>
          <a:xfrm>
            <a:off x="311825" y="1117650"/>
            <a:ext cx="8520600" cy="393600"/>
          </a:xfrm>
          <a:prstGeom prst="rect">
            <a:avLst/>
          </a:prstGeom>
          <a:solidFill>
            <a:srgbClr val="C8D9A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C Code</a:t>
            </a:r>
            <a:endParaRPr>
              <a:latin typeface="Avenir"/>
              <a:ea typeface="Avenir"/>
              <a:cs typeface="Avenir"/>
              <a:sym typeface="Avenir"/>
            </a:endParaRPr>
          </a:p>
        </p:txBody>
      </p:sp>
      <p:sp>
        <p:nvSpPr>
          <p:cNvPr id="148" name="Google Shape;148;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9" name="Google Shape;149;p16"/>
          <p:cNvSpPr txBox="1"/>
          <p:nvPr>
            <p:ph idx="1" type="body"/>
          </p:nvPr>
        </p:nvSpPr>
        <p:spPr>
          <a:xfrm>
            <a:off x="311825" y="1566300"/>
            <a:ext cx="8520600" cy="3002700"/>
          </a:xfrm>
          <a:prstGeom prst="rect">
            <a:avLst/>
          </a:prstGeom>
          <a:solidFill>
            <a:srgbClr val="FFEBEB"/>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50" name="Google Shape;15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16"/>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561545" y="2001676"/>
            <a:ext cx="978922" cy="1067175"/>
            <a:chOff x="486475" y="732375"/>
            <a:chExt cx="2844050" cy="3100450"/>
          </a:xfrm>
        </p:grpSpPr>
        <p:sp>
          <p:nvSpPr>
            <p:cNvPr id="22" name="Google Shape;22;p3"/>
            <p:cNvSpPr/>
            <p:nvPr/>
          </p:nvSpPr>
          <p:spPr>
            <a:xfrm>
              <a:off x="486475" y="732375"/>
              <a:ext cx="2390100" cy="2463900"/>
            </a:xfrm>
            <a:prstGeom prst="flowChartAlternateProcess">
              <a:avLst/>
            </a:prstGeom>
            <a:solidFill>
              <a:srgbClr val="34863E"/>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23" name="Google Shape;23;p3"/>
            <p:cNvSpPr/>
            <p:nvPr/>
          </p:nvSpPr>
          <p:spPr>
            <a:xfrm>
              <a:off x="1785825" y="2240425"/>
              <a:ext cx="1544700" cy="1592400"/>
            </a:xfrm>
            <a:prstGeom prst="flowChartAlternateProcess">
              <a:avLst/>
            </a:prstGeom>
            <a:solidFill>
              <a:srgbClr val="34863E"/>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grpSp>
        <p:nvGrpSpPr>
          <p:cNvPr id="25" name="Google Shape;25;p4"/>
          <p:cNvGrpSpPr/>
          <p:nvPr/>
        </p:nvGrpSpPr>
        <p:grpSpPr>
          <a:xfrm>
            <a:off x="8376876" y="4312657"/>
            <a:ext cx="773297" cy="843012"/>
            <a:chOff x="8376876" y="4312657"/>
            <a:chExt cx="773297" cy="843012"/>
          </a:xfrm>
        </p:grpSpPr>
        <p:grpSp>
          <p:nvGrpSpPr>
            <p:cNvPr id="26" name="Google Shape;26;p4"/>
            <p:cNvGrpSpPr/>
            <p:nvPr/>
          </p:nvGrpSpPr>
          <p:grpSpPr>
            <a:xfrm>
              <a:off x="8376876" y="4312657"/>
              <a:ext cx="773297" cy="843012"/>
              <a:chOff x="486475" y="732375"/>
              <a:chExt cx="2844050" cy="3100450"/>
            </a:xfrm>
          </p:grpSpPr>
          <p:sp>
            <p:nvSpPr>
              <p:cNvPr id="27" name="Google Shape;27;p4"/>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28" name="Google Shape;28;p4"/>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29" name="Google Shape;29;p4"/>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30" name="Google Shape;30;p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 name="Google Shape;3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1950" lvl="0" marL="457200">
              <a:lnSpc>
                <a:spcPct val="115000"/>
              </a:lnSpc>
              <a:spcBef>
                <a:spcPts val="0"/>
              </a:spcBef>
              <a:spcAft>
                <a:spcPts val="0"/>
              </a:spcAft>
              <a:buSzPts val="2100"/>
              <a:buChar char="●"/>
              <a:defRPr/>
            </a:lvl1pPr>
            <a:lvl2pPr indent="-336550" lvl="1" marL="914400">
              <a:lnSpc>
                <a:spcPct val="115000"/>
              </a:lnSpc>
              <a:spcBef>
                <a:spcPts val="1000"/>
              </a:spcBef>
              <a:spcAft>
                <a:spcPts val="0"/>
              </a:spcAft>
              <a:buSzPts val="1700"/>
              <a:buChar char="○"/>
              <a:defRPr/>
            </a:lvl2pPr>
            <a:lvl3pPr indent="-336550" lvl="2" marL="1371600">
              <a:lnSpc>
                <a:spcPct val="115000"/>
              </a:lnSpc>
              <a:spcBef>
                <a:spcPts val="1000"/>
              </a:spcBef>
              <a:spcAft>
                <a:spcPts val="0"/>
              </a:spcAft>
              <a:buSzPts val="1700"/>
              <a:buChar char="■"/>
              <a:defRPr/>
            </a:lvl3pPr>
            <a:lvl4pPr indent="-336550" lvl="3" marL="1828800">
              <a:lnSpc>
                <a:spcPct val="115000"/>
              </a:lnSpc>
              <a:spcBef>
                <a:spcPts val="1000"/>
              </a:spcBef>
              <a:spcAft>
                <a:spcPts val="0"/>
              </a:spcAft>
              <a:buSzPts val="1700"/>
              <a:buChar char="●"/>
              <a:defRPr/>
            </a:lvl4pPr>
            <a:lvl5pPr indent="-336550" lvl="4" marL="2286000">
              <a:lnSpc>
                <a:spcPct val="115000"/>
              </a:lnSpc>
              <a:spcBef>
                <a:spcPts val="1000"/>
              </a:spcBef>
              <a:spcAft>
                <a:spcPts val="0"/>
              </a:spcAft>
              <a:buSzPts val="1700"/>
              <a:buChar char="○"/>
              <a:defRPr/>
            </a:lvl5pPr>
            <a:lvl6pPr indent="-336550" lvl="5" marL="2743200">
              <a:lnSpc>
                <a:spcPct val="115000"/>
              </a:lnSpc>
              <a:spcBef>
                <a:spcPts val="1000"/>
              </a:spcBef>
              <a:spcAft>
                <a:spcPts val="0"/>
              </a:spcAft>
              <a:buSzPts val="1700"/>
              <a:buChar char="■"/>
              <a:defRPr/>
            </a:lvl6pPr>
            <a:lvl7pPr indent="-336550" lvl="6" marL="3200400">
              <a:lnSpc>
                <a:spcPct val="115000"/>
              </a:lnSpc>
              <a:spcBef>
                <a:spcPts val="1000"/>
              </a:spcBef>
              <a:spcAft>
                <a:spcPts val="0"/>
              </a:spcAft>
              <a:buSzPts val="1700"/>
              <a:buChar char="●"/>
              <a:defRPr/>
            </a:lvl7pPr>
            <a:lvl8pPr indent="-336550" lvl="7" marL="3657600">
              <a:lnSpc>
                <a:spcPct val="115000"/>
              </a:lnSpc>
              <a:spcBef>
                <a:spcPts val="1000"/>
              </a:spcBef>
              <a:spcAft>
                <a:spcPts val="0"/>
              </a:spcAft>
              <a:buSzPts val="1700"/>
              <a:buChar char="○"/>
              <a:defRPr/>
            </a:lvl8pPr>
            <a:lvl9pPr indent="-336550" lvl="8" marL="4114800">
              <a:lnSpc>
                <a:spcPct val="115000"/>
              </a:lnSpc>
              <a:spcBef>
                <a:spcPts val="1000"/>
              </a:spcBef>
              <a:spcAft>
                <a:spcPts val="1000"/>
              </a:spcAft>
              <a:buSzPts val="1700"/>
              <a:buChar char="■"/>
              <a:defRPr/>
            </a:lvl9pPr>
          </a:lstStyle>
          <a:p/>
        </p:txBody>
      </p:sp>
      <p:sp>
        <p:nvSpPr>
          <p:cNvPr id="32" name="Google Shape;32;p4"/>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3" name="Google Shape;33;p4"/>
          <p:cNvGrpSpPr/>
          <p:nvPr/>
        </p:nvGrpSpPr>
        <p:grpSpPr>
          <a:xfrm>
            <a:off x="-3514" y="4467527"/>
            <a:ext cx="1582919" cy="689559"/>
            <a:chOff x="39024" y="4433865"/>
            <a:chExt cx="1582919" cy="689559"/>
          </a:xfrm>
        </p:grpSpPr>
        <p:grpSp>
          <p:nvGrpSpPr>
            <p:cNvPr id="34" name="Google Shape;34;p4"/>
            <p:cNvGrpSpPr/>
            <p:nvPr/>
          </p:nvGrpSpPr>
          <p:grpSpPr>
            <a:xfrm>
              <a:off x="39030" y="4433865"/>
              <a:ext cx="620856" cy="676828"/>
              <a:chOff x="486475" y="732375"/>
              <a:chExt cx="2844050" cy="3100450"/>
            </a:xfrm>
          </p:grpSpPr>
          <p:sp>
            <p:nvSpPr>
              <p:cNvPr id="35" name="Google Shape;35;p4"/>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36" name="Google Shape;36;p4"/>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37" name="Google Shape;37;p4"/>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38" name="Google Shape;38;p4"/>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grpSp>
        <p:nvGrpSpPr>
          <p:cNvPr id="40" name="Google Shape;40;p5"/>
          <p:cNvGrpSpPr/>
          <p:nvPr/>
        </p:nvGrpSpPr>
        <p:grpSpPr>
          <a:xfrm>
            <a:off x="8376876" y="4312657"/>
            <a:ext cx="773297" cy="843012"/>
            <a:chOff x="8376876" y="4312657"/>
            <a:chExt cx="773297" cy="843012"/>
          </a:xfrm>
        </p:grpSpPr>
        <p:grpSp>
          <p:nvGrpSpPr>
            <p:cNvPr id="41" name="Google Shape;41;p5"/>
            <p:cNvGrpSpPr/>
            <p:nvPr/>
          </p:nvGrpSpPr>
          <p:grpSpPr>
            <a:xfrm>
              <a:off x="8376876" y="4312657"/>
              <a:ext cx="773297" cy="843012"/>
              <a:chOff x="486475" y="732375"/>
              <a:chExt cx="2844050" cy="3100450"/>
            </a:xfrm>
          </p:grpSpPr>
          <p:sp>
            <p:nvSpPr>
              <p:cNvPr id="42" name="Google Shape;42;p5"/>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43" name="Google Shape;43;p5"/>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44" name="Google Shape;44;p5"/>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45" name="Google Shape;45;p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 name="Google Shape;4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 name="Google Shape;4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8" name="Google Shape;48;p5"/>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49" name="Google Shape;49;p5"/>
          <p:cNvGrpSpPr/>
          <p:nvPr/>
        </p:nvGrpSpPr>
        <p:grpSpPr>
          <a:xfrm>
            <a:off x="-3514" y="4467527"/>
            <a:ext cx="1582919" cy="689559"/>
            <a:chOff x="39024" y="4433865"/>
            <a:chExt cx="1582919" cy="689559"/>
          </a:xfrm>
        </p:grpSpPr>
        <p:grpSp>
          <p:nvGrpSpPr>
            <p:cNvPr id="50" name="Google Shape;50;p5"/>
            <p:cNvGrpSpPr/>
            <p:nvPr/>
          </p:nvGrpSpPr>
          <p:grpSpPr>
            <a:xfrm>
              <a:off x="39030" y="4433865"/>
              <a:ext cx="620856" cy="676828"/>
              <a:chOff x="486475" y="732375"/>
              <a:chExt cx="2844050" cy="3100450"/>
            </a:xfrm>
          </p:grpSpPr>
          <p:sp>
            <p:nvSpPr>
              <p:cNvPr id="51" name="Google Shape;51;p5"/>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52" name="Google Shape;52;p5"/>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53" name="Google Shape;53;p5"/>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54" name="Google Shape;54;p5"/>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grpSp>
        <p:nvGrpSpPr>
          <p:cNvPr id="56" name="Google Shape;56;p6"/>
          <p:cNvGrpSpPr/>
          <p:nvPr/>
        </p:nvGrpSpPr>
        <p:grpSpPr>
          <a:xfrm>
            <a:off x="8376876" y="4312657"/>
            <a:ext cx="773297" cy="843012"/>
            <a:chOff x="8376876" y="4312657"/>
            <a:chExt cx="773297" cy="843012"/>
          </a:xfrm>
        </p:grpSpPr>
        <p:grpSp>
          <p:nvGrpSpPr>
            <p:cNvPr id="57" name="Google Shape;57;p6"/>
            <p:cNvGrpSpPr/>
            <p:nvPr/>
          </p:nvGrpSpPr>
          <p:grpSpPr>
            <a:xfrm>
              <a:off x="8376876" y="4312657"/>
              <a:ext cx="773297" cy="843012"/>
              <a:chOff x="486475" y="732375"/>
              <a:chExt cx="2844050" cy="3100450"/>
            </a:xfrm>
          </p:grpSpPr>
          <p:sp>
            <p:nvSpPr>
              <p:cNvPr id="58" name="Google Shape;58;p6"/>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59" name="Google Shape;59;p6"/>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60" name="Google Shape;60;p6"/>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61" name="Google Shape;61;p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2" name="Google Shape;62;p6"/>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63" name="Google Shape;63;p6"/>
          <p:cNvGrpSpPr/>
          <p:nvPr/>
        </p:nvGrpSpPr>
        <p:grpSpPr>
          <a:xfrm>
            <a:off x="-3514" y="4467527"/>
            <a:ext cx="1582919" cy="689559"/>
            <a:chOff x="39024" y="4433865"/>
            <a:chExt cx="1582919" cy="689559"/>
          </a:xfrm>
        </p:grpSpPr>
        <p:grpSp>
          <p:nvGrpSpPr>
            <p:cNvPr id="64" name="Google Shape;64;p6"/>
            <p:cNvGrpSpPr/>
            <p:nvPr/>
          </p:nvGrpSpPr>
          <p:grpSpPr>
            <a:xfrm>
              <a:off x="39030" y="4433865"/>
              <a:ext cx="620856" cy="676828"/>
              <a:chOff x="486475" y="732375"/>
              <a:chExt cx="2844050" cy="3100450"/>
            </a:xfrm>
          </p:grpSpPr>
          <p:sp>
            <p:nvSpPr>
              <p:cNvPr id="65" name="Google Shape;65;p6"/>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66" name="Google Shape;66;p6"/>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67" name="Google Shape;67;p6"/>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68" name="Google Shape;68;p6"/>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 name="Shape 69"/>
        <p:cNvGrpSpPr/>
        <p:nvPr/>
      </p:nvGrpSpPr>
      <p:grpSpPr>
        <a:xfrm>
          <a:off x="0" y="0"/>
          <a:ext cx="0" cy="0"/>
          <a:chOff x="0" y="0"/>
          <a:chExt cx="0" cy="0"/>
        </a:xfrm>
      </p:grpSpPr>
      <p:grpSp>
        <p:nvGrpSpPr>
          <p:cNvPr id="70" name="Google Shape;70;p7"/>
          <p:cNvGrpSpPr/>
          <p:nvPr/>
        </p:nvGrpSpPr>
        <p:grpSpPr>
          <a:xfrm>
            <a:off x="8376876" y="4312657"/>
            <a:ext cx="773297" cy="843012"/>
            <a:chOff x="8376876" y="4312657"/>
            <a:chExt cx="773297" cy="843012"/>
          </a:xfrm>
        </p:grpSpPr>
        <p:grpSp>
          <p:nvGrpSpPr>
            <p:cNvPr id="71" name="Google Shape;71;p7"/>
            <p:cNvGrpSpPr/>
            <p:nvPr/>
          </p:nvGrpSpPr>
          <p:grpSpPr>
            <a:xfrm>
              <a:off x="8376876" y="4312657"/>
              <a:ext cx="773297" cy="843012"/>
              <a:chOff x="486475" y="732375"/>
              <a:chExt cx="2844050" cy="3100450"/>
            </a:xfrm>
          </p:grpSpPr>
          <p:sp>
            <p:nvSpPr>
              <p:cNvPr id="72" name="Google Shape;72;p7"/>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73" name="Google Shape;73;p7"/>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74" name="Google Shape;74;p7"/>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75" name="Google Shape;75;p7"/>
          <p:cNvSpPr txBox="1"/>
          <p:nvPr>
            <p:ph type="title"/>
          </p:nvPr>
        </p:nvSpPr>
        <p:spPr>
          <a:xfrm>
            <a:off x="235500" y="22200"/>
            <a:ext cx="4573200" cy="755700"/>
          </a:xfrm>
          <a:prstGeom prst="rect">
            <a:avLst/>
          </a:prstGeom>
          <a:noFill/>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6" name="Google Shape;76;p7"/>
          <p:cNvSpPr txBox="1"/>
          <p:nvPr>
            <p:ph idx="1" type="body"/>
          </p:nvPr>
        </p:nvSpPr>
        <p:spPr>
          <a:xfrm>
            <a:off x="235500" y="856200"/>
            <a:ext cx="45732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7" name="Google Shape;77;p7"/>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78" name="Google Shape;78;p7"/>
          <p:cNvGrpSpPr/>
          <p:nvPr/>
        </p:nvGrpSpPr>
        <p:grpSpPr>
          <a:xfrm>
            <a:off x="-3514" y="4467527"/>
            <a:ext cx="1582919" cy="689559"/>
            <a:chOff x="39024" y="4433865"/>
            <a:chExt cx="1582919" cy="689559"/>
          </a:xfrm>
        </p:grpSpPr>
        <p:grpSp>
          <p:nvGrpSpPr>
            <p:cNvPr id="79" name="Google Shape;79;p7"/>
            <p:cNvGrpSpPr/>
            <p:nvPr/>
          </p:nvGrpSpPr>
          <p:grpSpPr>
            <a:xfrm>
              <a:off x="39030" y="4433865"/>
              <a:ext cx="620856" cy="676828"/>
              <a:chOff x="486475" y="732375"/>
              <a:chExt cx="2844050" cy="3100450"/>
            </a:xfrm>
          </p:grpSpPr>
          <p:sp>
            <p:nvSpPr>
              <p:cNvPr id="80" name="Google Shape;80;p7"/>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81" name="Google Shape;81;p7"/>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82" name="Google Shape;82;p7"/>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83" name="Google Shape;83;p7"/>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4" name="Shape 84"/>
        <p:cNvGrpSpPr/>
        <p:nvPr/>
      </p:nvGrpSpPr>
      <p:grpSpPr>
        <a:xfrm>
          <a:off x="0" y="0"/>
          <a:ext cx="0" cy="0"/>
          <a:chOff x="0" y="0"/>
          <a:chExt cx="0" cy="0"/>
        </a:xfrm>
      </p:grpSpPr>
      <p:sp>
        <p:nvSpPr>
          <p:cNvPr id="85" name="Google Shape;85;p8"/>
          <p:cNvSpPr txBox="1"/>
          <p:nvPr>
            <p:ph type="title"/>
          </p:nvPr>
        </p:nvSpPr>
        <p:spPr>
          <a:xfrm>
            <a:off x="0" y="0"/>
            <a:ext cx="9144000" cy="51435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6" name="Shape 86"/>
        <p:cNvGrpSpPr/>
        <p:nvPr/>
      </p:nvGrpSpPr>
      <p:grpSpPr>
        <a:xfrm>
          <a:off x="0" y="0"/>
          <a:ext cx="0" cy="0"/>
          <a:chOff x="0" y="0"/>
          <a:chExt cx="0" cy="0"/>
        </a:xfrm>
      </p:grpSpPr>
      <p:sp>
        <p:nvSpPr>
          <p:cNvPr id="87" name="Google Shape;8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txBox="1"/>
          <p:nvPr>
            <p:ph type="title"/>
          </p:nvPr>
        </p:nvSpPr>
        <p:spPr>
          <a:xfrm>
            <a:off x="0" y="0"/>
            <a:ext cx="4572000" cy="51435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9" name="Google Shape;89;p9"/>
          <p:cNvSpPr txBox="1"/>
          <p:nvPr>
            <p:ph idx="1" type="subTitle"/>
          </p:nvPr>
        </p:nvSpPr>
        <p:spPr>
          <a:xfrm>
            <a:off x="305875" y="371192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90" name="Google Shape;90;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61950" lvl="0" marL="457200">
              <a:spcBef>
                <a:spcPts val="0"/>
              </a:spcBef>
              <a:spcAft>
                <a:spcPts val="0"/>
              </a:spcAft>
              <a:buSzPts val="21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grpSp>
        <p:nvGrpSpPr>
          <p:cNvPr id="92" name="Google Shape;92;p10"/>
          <p:cNvGrpSpPr/>
          <p:nvPr/>
        </p:nvGrpSpPr>
        <p:grpSpPr>
          <a:xfrm>
            <a:off x="8376876" y="4312657"/>
            <a:ext cx="773297" cy="843012"/>
            <a:chOff x="8376876" y="4312657"/>
            <a:chExt cx="773297" cy="843012"/>
          </a:xfrm>
        </p:grpSpPr>
        <p:grpSp>
          <p:nvGrpSpPr>
            <p:cNvPr id="93" name="Google Shape;93;p10"/>
            <p:cNvGrpSpPr/>
            <p:nvPr/>
          </p:nvGrpSpPr>
          <p:grpSpPr>
            <a:xfrm>
              <a:off x="8376876" y="4312657"/>
              <a:ext cx="773297" cy="843012"/>
              <a:chOff x="486475" y="732375"/>
              <a:chExt cx="2844050" cy="3100450"/>
            </a:xfrm>
          </p:grpSpPr>
          <p:sp>
            <p:nvSpPr>
              <p:cNvPr id="94" name="Google Shape;94;p10"/>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95" name="Google Shape;95;p10"/>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96" name="Google Shape;96;p10"/>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97" name="Google Shape;97;p10"/>
          <p:cNvSpPr txBox="1"/>
          <p:nvPr>
            <p:ph idx="1" type="body"/>
          </p:nvPr>
        </p:nvSpPr>
        <p:spPr>
          <a:xfrm>
            <a:off x="3317700" y="101525"/>
            <a:ext cx="5650500" cy="605100"/>
          </a:xfrm>
          <a:prstGeom prst="rect">
            <a:avLst/>
          </a:prstGeom>
        </p:spPr>
        <p:txBody>
          <a:bodyPr anchorCtr="0" anchor="ctr" bIns="91425" lIns="91425" spcFirstLastPara="1" rIns="91425" wrap="square" tIns="91425">
            <a:normAutofit/>
          </a:bodyPr>
          <a:lstStyle>
            <a:lvl1pPr indent="-228600" lvl="0" marL="457200" algn="r">
              <a:lnSpc>
                <a:spcPct val="100000"/>
              </a:lnSpc>
              <a:spcBef>
                <a:spcPts val="0"/>
              </a:spcBef>
              <a:spcAft>
                <a:spcPts val="0"/>
              </a:spcAft>
              <a:buClr>
                <a:srgbClr val="0F7D5D"/>
              </a:buClr>
              <a:buSzPts val="2100"/>
              <a:buFont typeface="Sofia"/>
              <a:buNone/>
              <a:defRPr>
                <a:solidFill>
                  <a:srgbClr val="0F7D5D"/>
                </a:solidFill>
                <a:latin typeface="Sofia"/>
                <a:ea typeface="Sofia"/>
                <a:cs typeface="Sofia"/>
                <a:sym typeface="Sofia"/>
              </a:defRPr>
            </a:lvl1pPr>
          </a:lstStyle>
          <a:p/>
        </p:txBody>
      </p:sp>
      <p:sp>
        <p:nvSpPr>
          <p:cNvPr id="98" name="Google Shape;98;p10"/>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99" name="Google Shape;99;p10"/>
          <p:cNvGrpSpPr/>
          <p:nvPr/>
        </p:nvGrpSpPr>
        <p:grpSpPr>
          <a:xfrm>
            <a:off x="-3514" y="4467527"/>
            <a:ext cx="1582919" cy="689559"/>
            <a:chOff x="39024" y="4433865"/>
            <a:chExt cx="1582919" cy="689559"/>
          </a:xfrm>
        </p:grpSpPr>
        <p:grpSp>
          <p:nvGrpSpPr>
            <p:cNvPr id="100" name="Google Shape;100;p10"/>
            <p:cNvGrpSpPr/>
            <p:nvPr/>
          </p:nvGrpSpPr>
          <p:grpSpPr>
            <a:xfrm>
              <a:off x="39030" y="4433865"/>
              <a:ext cx="620856" cy="676828"/>
              <a:chOff x="486475" y="732375"/>
              <a:chExt cx="2844050" cy="3100450"/>
            </a:xfrm>
          </p:grpSpPr>
          <p:sp>
            <p:nvSpPr>
              <p:cNvPr id="101" name="Google Shape;101;p10"/>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02" name="Google Shape;102;p10"/>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03" name="Google Shape;103;p10"/>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04" name="Google Shape;104;p10"/>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cxnSp>
        <p:nvCxnSpPr>
          <p:cNvPr id="105" name="Google Shape;105;p10"/>
          <p:cNvCxnSpPr/>
          <p:nvPr/>
        </p:nvCxnSpPr>
        <p:spPr>
          <a:xfrm>
            <a:off x="291225" y="611200"/>
            <a:ext cx="8617500" cy="0"/>
          </a:xfrm>
          <a:prstGeom prst="straightConnector1">
            <a:avLst/>
          </a:prstGeom>
          <a:noFill/>
          <a:ln cap="flat" cmpd="sng" w="9525">
            <a:solidFill>
              <a:srgbClr val="0F7D5D"/>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25" y="0"/>
            <a:ext cx="9144000" cy="614100"/>
          </a:xfrm>
          <a:prstGeom prst="rect">
            <a:avLst/>
          </a:prstGeom>
          <a:gradFill>
            <a:gsLst>
              <a:gs pos="0">
                <a:schemeClr val="lt1"/>
              </a:gs>
              <a:gs pos="100000">
                <a:srgbClr val="87BEAE"/>
              </a:gs>
              <a:gs pos="100000">
                <a:srgbClr val="0F7D5D"/>
              </a:gs>
            </a:gsLst>
            <a:lin ang="0" scaled="0"/>
          </a:gradFill>
          <a:ln>
            <a:noFill/>
          </a:ln>
        </p:spPr>
        <p:txBody>
          <a:bodyPr anchorCtr="0" anchor="t" bIns="91425" lIns="91425" spcFirstLastPara="1" rIns="91425" wrap="square" tIns="91425">
            <a:normAutofit/>
          </a:bodyPr>
          <a:lstStyle>
            <a:lvl1pPr lvl="0">
              <a:spcBef>
                <a:spcPts val="0"/>
              </a:spcBef>
              <a:spcAft>
                <a:spcPts val="0"/>
              </a:spcAft>
              <a:buClr>
                <a:srgbClr val="0F7D5D"/>
              </a:buClr>
              <a:buSzPts val="2800"/>
              <a:buFont typeface="Sofia"/>
              <a:buNone/>
              <a:defRPr sz="2800">
                <a:solidFill>
                  <a:srgbClr val="0F7D5D"/>
                </a:solidFill>
                <a:latin typeface="Sofia"/>
                <a:ea typeface="Sofia"/>
                <a:cs typeface="Sofia"/>
                <a:sym typeface="Sofia"/>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61950" lvl="0" marL="457200">
              <a:lnSpc>
                <a:spcPct val="125000"/>
              </a:lnSpc>
              <a:spcBef>
                <a:spcPts val="0"/>
              </a:spcBef>
              <a:spcAft>
                <a:spcPts val="0"/>
              </a:spcAft>
              <a:buClr>
                <a:srgbClr val="0E3042"/>
              </a:buClr>
              <a:buSzPts val="2100"/>
              <a:buFont typeface="Kaisei Decol"/>
              <a:buChar char="●"/>
              <a:defRPr sz="2100">
                <a:solidFill>
                  <a:srgbClr val="0E3042"/>
                </a:solidFill>
                <a:latin typeface="Kaisei Decol"/>
                <a:ea typeface="Kaisei Decol"/>
                <a:cs typeface="Kaisei Decol"/>
                <a:sym typeface="Kaisei Decol"/>
              </a:defRPr>
            </a:lvl1pPr>
            <a:lvl2pPr indent="-336550" lvl="1" marL="9144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2pPr>
            <a:lvl3pPr indent="-336550" lvl="2" marL="13716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3pPr>
            <a:lvl4pPr indent="-336550" lvl="3" marL="18288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4pPr>
            <a:lvl5pPr indent="-336550" lvl="4" marL="22860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5pPr>
            <a:lvl6pPr indent="-336550" lvl="5" marL="27432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6pPr>
            <a:lvl7pPr indent="-336550" lvl="6" marL="32004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7pPr>
            <a:lvl8pPr indent="-336550" lvl="7" marL="36576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8pPr>
            <a:lvl9pPr indent="-336550" lvl="8" marL="41148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9pPr>
          </a:lstStyle>
          <a:p/>
        </p:txBody>
      </p:sp>
      <p:sp>
        <p:nvSpPr>
          <p:cNvPr id="8" name="Google Shape;8;p1"/>
          <p:cNvSpPr txBox="1"/>
          <p:nvPr>
            <p:ph idx="12" type="sldNum"/>
          </p:nvPr>
        </p:nvSpPr>
        <p:spPr>
          <a:xfrm>
            <a:off x="8624858" y="47394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rahul.bhadani@uah.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5.png"/><Relationship Id="rId4" Type="http://schemas.openxmlformats.org/officeDocument/2006/relationships/image" Target="../media/image1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 Id="rId3" Type="http://schemas.openxmlformats.org/officeDocument/2006/relationships/image" Target="../media/image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2.xml"/><Relationship Id="rId3" Type="http://schemas.openxmlformats.org/officeDocument/2006/relationships/image" Target="../media/image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7"/>
          <p:cNvSpPr txBox="1"/>
          <p:nvPr>
            <p:ph type="ctrTitle"/>
          </p:nvPr>
        </p:nvSpPr>
        <p:spPr>
          <a:xfrm>
            <a:off x="3064950" y="220725"/>
            <a:ext cx="5621400" cy="203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CPE 221: Computer Organization</a:t>
            </a:r>
            <a:endParaRPr/>
          </a:p>
        </p:txBody>
      </p:sp>
      <p:sp>
        <p:nvSpPr>
          <p:cNvPr id="157" name="Google Shape;157;p17"/>
          <p:cNvSpPr txBox="1"/>
          <p:nvPr>
            <p:ph idx="1" type="subTitle"/>
          </p:nvPr>
        </p:nvSpPr>
        <p:spPr>
          <a:xfrm>
            <a:off x="3329525" y="3040225"/>
            <a:ext cx="5814600" cy="792600"/>
          </a:xfrm>
          <a:prstGeom prst="rect">
            <a:avLst/>
          </a:prstGeom>
        </p:spPr>
        <p:txBody>
          <a:bodyPr anchorCtr="0" anchor="t" bIns="91425" lIns="91425" spcFirstLastPara="1" rIns="91425" wrap="square" tIns="91425">
            <a:normAutofit fontScale="62500"/>
          </a:bodyPr>
          <a:lstStyle/>
          <a:p>
            <a:pPr indent="0" lvl="0" marL="0" rtl="0" algn="ctr">
              <a:spcBef>
                <a:spcPts val="0"/>
              </a:spcBef>
              <a:spcAft>
                <a:spcPts val="0"/>
              </a:spcAft>
              <a:buNone/>
            </a:pPr>
            <a:r>
              <a:rPr lang="en">
                <a:latin typeface="Sofia"/>
                <a:ea typeface="Sofia"/>
                <a:cs typeface="Sofia"/>
                <a:sym typeface="Sofia"/>
              </a:rPr>
              <a:t>06 ARM Memory, Indexing, and Function Calls</a:t>
            </a:r>
            <a:endParaRPr>
              <a:latin typeface="Sofia"/>
              <a:ea typeface="Sofia"/>
              <a:cs typeface="Sofia"/>
              <a:sym typeface="Sofia"/>
            </a:endParaRPr>
          </a:p>
          <a:p>
            <a:pPr indent="0" lvl="0" marL="0" rtl="0" algn="ctr">
              <a:spcBef>
                <a:spcPts val="0"/>
              </a:spcBef>
              <a:spcAft>
                <a:spcPts val="0"/>
              </a:spcAft>
              <a:buNone/>
            </a:pPr>
            <a:r>
              <a:rPr lang="en" u="sng">
                <a:solidFill>
                  <a:schemeClr val="accent5"/>
                </a:solidFill>
                <a:latin typeface="Fondamento"/>
                <a:ea typeface="Fondamento"/>
                <a:cs typeface="Fondamento"/>
                <a:sym typeface="Fondamento"/>
                <a:hlinkClick r:id="rId3">
                  <a:extLst>
                    <a:ext uri="{A12FA001-AC4F-418D-AE19-62706E023703}">
                      <ahyp:hlinkClr val="tx"/>
                    </a:ext>
                  </a:extLst>
                </a:hlinkClick>
              </a:rPr>
              <a:t>rahul.bhadani@uah.edu</a:t>
            </a:r>
            <a:endParaRPr>
              <a:latin typeface="Sofia"/>
              <a:ea typeface="Sofia"/>
              <a:cs typeface="Sofia"/>
              <a:sym typeface="Sof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For loop using post-indexing</a:t>
            </a:r>
            <a:endParaRPr/>
          </a:p>
        </p:txBody>
      </p:sp>
      <p:sp>
        <p:nvSpPr>
          <p:cNvPr id="225" name="Google Shape;225;p26"/>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None/>
            </a:pPr>
            <a:r>
              <a:rPr lang="en" sz="1300">
                <a:latin typeface="Victor Mono"/>
                <a:ea typeface="Victor Mono"/>
                <a:cs typeface="Victor Mono"/>
                <a:sym typeface="Victor Mono"/>
              </a:rPr>
              <a:t>int i;</a:t>
            </a:r>
            <a:endParaRPr sz="1300">
              <a:latin typeface="Victor Mono"/>
              <a:ea typeface="Victor Mono"/>
              <a:cs typeface="Victor Mono"/>
              <a:sym typeface="Victor Mono"/>
            </a:endParaRPr>
          </a:p>
          <a:p>
            <a:pPr indent="0" lvl="0" marL="0" rtl="0" algn="l">
              <a:lnSpc>
                <a:spcPct val="105000"/>
              </a:lnSpc>
              <a:spcBef>
                <a:spcPts val="0"/>
              </a:spcBef>
              <a:spcAft>
                <a:spcPts val="0"/>
              </a:spcAft>
              <a:buNone/>
            </a:pPr>
            <a:r>
              <a:rPr lang="en" sz="1300">
                <a:latin typeface="Victor Mono"/>
                <a:ea typeface="Victor Mono"/>
                <a:cs typeface="Victor Mono"/>
                <a:sym typeface="Victor Mono"/>
              </a:rPr>
              <a:t>int scores[200];</a:t>
            </a:r>
            <a:endParaRPr sz="1300">
              <a:latin typeface="Victor Mono"/>
              <a:ea typeface="Victor Mono"/>
              <a:cs typeface="Victor Mono"/>
              <a:sym typeface="Victor Mono"/>
            </a:endParaRPr>
          </a:p>
          <a:p>
            <a:pPr indent="0" lvl="0" marL="0" rtl="0" algn="l">
              <a:lnSpc>
                <a:spcPct val="105000"/>
              </a:lnSpc>
              <a:spcBef>
                <a:spcPts val="0"/>
              </a:spcBef>
              <a:spcAft>
                <a:spcPts val="0"/>
              </a:spcAft>
              <a:buNone/>
            </a:pPr>
            <a:r>
              <a:rPr lang="en" sz="1300">
                <a:latin typeface="Victor Mono"/>
                <a:ea typeface="Victor Mono"/>
                <a:cs typeface="Victor Mono"/>
                <a:sym typeface="Victor Mono"/>
              </a:rPr>
              <a:t>...</a:t>
            </a:r>
            <a:endParaRPr sz="1300">
              <a:latin typeface="Victor Mono"/>
              <a:ea typeface="Victor Mono"/>
              <a:cs typeface="Victor Mono"/>
              <a:sym typeface="Victor Mono"/>
            </a:endParaRPr>
          </a:p>
          <a:p>
            <a:pPr indent="0" lvl="0" marL="0" rtl="0" algn="l">
              <a:lnSpc>
                <a:spcPct val="105000"/>
              </a:lnSpc>
              <a:spcBef>
                <a:spcPts val="0"/>
              </a:spcBef>
              <a:spcAft>
                <a:spcPts val="0"/>
              </a:spcAft>
              <a:buNone/>
            </a:pPr>
            <a:r>
              <a:rPr lang="en" sz="1300">
                <a:latin typeface="Victor Mono"/>
                <a:ea typeface="Victor Mono"/>
                <a:cs typeface="Victor Mono"/>
                <a:sym typeface="Victor Mono"/>
              </a:rPr>
              <a:t>for (i = 0; i &lt; 200; i = i + 1)</a:t>
            </a:r>
            <a:endParaRPr sz="1300">
              <a:latin typeface="Victor Mono"/>
              <a:ea typeface="Victor Mono"/>
              <a:cs typeface="Victor Mono"/>
              <a:sym typeface="Victor Mono"/>
            </a:endParaRPr>
          </a:p>
          <a:p>
            <a:pPr indent="457200" lvl="0" marL="0" rtl="0" algn="l">
              <a:lnSpc>
                <a:spcPct val="105000"/>
              </a:lnSpc>
              <a:spcBef>
                <a:spcPts val="0"/>
              </a:spcBef>
              <a:spcAft>
                <a:spcPts val="0"/>
              </a:spcAft>
              <a:buNone/>
            </a:pPr>
            <a:r>
              <a:rPr lang="en" sz="1300">
                <a:latin typeface="Victor Mono"/>
                <a:ea typeface="Victor Mono"/>
                <a:cs typeface="Victor Mono"/>
                <a:sym typeface="Victor Mono"/>
              </a:rPr>
              <a:t>scores[i] = scores[i] + 10;</a:t>
            </a:r>
            <a:endParaRPr sz="1300">
              <a:latin typeface="Victor Mono"/>
              <a:ea typeface="Victor Mono"/>
              <a:cs typeface="Victor Mono"/>
              <a:sym typeface="Victor Mono"/>
            </a:endParaRPr>
          </a:p>
          <a:p>
            <a:pPr indent="0" lvl="0" marL="0" rtl="0" algn="l">
              <a:lnSpc>
                <a:spcPct val="105000"/>
              </a:lnSpc>
              <a:spcBef>
                <a:spcPts val="0"/>
              </a:spcBef>
              <a:spcAft>
                <a:spcPts val="0"/>
              </a:spcAft>
              <a:buNone/>
            </a:pPr>
            <a:r>
              <a:t/>
            </a:r>
            <a:endParaRPr sz="1300">
              <a:latin typeface="Victor Mono"/>
              <a:ea typeface="Victor Mono"/>
              <a:cs typeface="Victor Mono"/>
              <a:sym typeface="Victor Mono"/>
            </a:endParaRPr>
          </a:p>
        </p:txBody>
      </p:sp>
      <p:sp>
        <p:nvSpPr>
          <p:cNvPr id="226" name="Google Shape;226;p26"/>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lnSpcReduction="20000"/>
          </a:bodyPr>
          <a:lstStyle/>
          <a:p>
            <a:pPr indent="0" lvl="0" marL="457200" rtl="0" algn="l">
              <a:lnSpc>
                <a:spcPct val="95000"/>
              </a:lnSpc>
              <a:spcBef>
                <a:spcPts val="0"/>
              </a:spcBef>
              <a:spcAft>
                <a:spcPts val="0"/>
              </a:spcAft>
              <a:buSzPts val="1100"/>
              <a:buNone/>
            </a:pPr>
            <a:r>
              <a:rPr b="1" lang="en" sz="1230">
                <a:solidFill>
                  <a:srgbClr val="0000FF"/>
                </a:solidFill>
                <a:latin typeface="Share Tech Mono"/>
                <a:ea typeface="Share Tech Mono"/>
                <a:cs typeface="Share Tech Mono"/>
                <a:sym typeface="Share Tech Mono"/>
              </a:rPr>
              <a:t>@</a:t>
            </a:r>
            <a:r>
              <a:rPr b="1" lang="en" sz="1230">
                <a:solidFill>
                  <a:srgbClr val="0000FF"/>
                </a:solidFill>
                <a:latin typeface="Share Tech Mono"/>
                <a:ea typeface="Share Tech Mono"/>
                <a:cs typeface="Share Tech Mono"/>
                <a:sym typeface="Share Tech Mono"/>
              </a:rPr>
              <a:t> R0 = array base address</a:t>
            </a:r>
            <a:endParaRPr b="1" sz="1230">
              <a:solidFill>
                <a:srgbClr val="0000FF"/>
              </a:solidFill>
              <a:latin typeface="Share Tech Mono"/>
              <a:ea typeface="Share Tech Mono"/>
              <a:cs typeface="Share Tech Mono"/>
              <a:sym typeface="Share Tech Mono"/>
            </a:endParaRPr>
          </a:p>
          <a:p>
            <a:pPr indent="0" lvl="0" marL="457200" rtl="0" algn="l">
              <a:lnSpc>
                <a:spcPct val="95000"/>
              </a:lnSpc>
              <a:spcBef>
                <a:spcPts val="0"/>
              </a:spcBef>
              <a:spcAft>
                <a:spcPts val="0"/>
              </a:spcAft>
              <a:buSzPts val="1100"/>
              <a:buNone/>
            </a:pPr>
            <a:r>
              <a:rPr b="1" lang="en" sz="1230">
                <a:solidFill>
                  <a:srgbClr val="0000FF"/>
                </a:solidFill>
                <a:latin typeface="Share Tech Mono"/>
                <a:ea typeface="Share Tech Mono"/>
                <a:cs typeface="Share Tech Mono"/>
                <a:sym typeface="Share Tech Mono"/>
              </a:rPr>
              <a:t>@ initialization code …</a:t>
            </a:r>
            <a:endParaRPr b="1" sz="1230">
              <a:solidFill>
                <a:srgbClr val="0000FF"/>
              </a:solidFill>
              <a:latin typeface="Share Tech Mono"/>
              <a:ea typeface="Share Tech Mono"/>
              <a:cs typeface="Share Tech Mono"/>
              <a:sym typeface="Share Tech Mono"/>
            </a:endParaRPr>
          </a:p>
          <a:p>
            <a:pPr indent="0" lvl="0" marL="457200" rtl="0" algn="l">
              <a:lnSpc>
                <a:spcPct val="95000"/>
              </a:lnSpc>
              <a:spcBef>
                <a:spcPts val="0"/>
              </a:spcBef>
              <a:spcAft>
                <a:spcPts val="0"/>
              </a:spcAft>
              <a:buSzPts val="1100"/>
              <a:buNone/>
            </a:pPr>
            <a:r>
              <a:t/>
            </a:r>
            <a:endParaRPr b="1" sz="1230">
              <a:solidFill>
                <a:srgbClr val="0000FF"/>
              </a:solidFill>
              <a:latin typeface="Share Tech Mono"/>
              <a:ea typeface="Share Tech Mono"/>
              <a:cs typeface="Share Tech Mono"/>
              <a:sym typeface="Share Tech Mono"/>
            </a:endParaRPr>
          </a:p>
          <a:p>
            <a:pPr indent="0" lvl="0" marL="457200" rtl="0" algn="l">
              <a:lnSpc>
                <a:spcPct val="95000"/>
              </a:lnSpc>
              <a:spcBef>
                <a:spcPts val="0"/>
              </a:spcBef>
              <a:spcAft>
                <a:spcPts val="0"/>
              </a:spcAft>
              <a:buSzPts val="1100"/>
              <a:buNone/>
            </a:pPr>
            <a:r>
              <a:rPr lang="en" sz="1230">
                <a:latin typeface="Share Tech Mono"/>
                <a:ea typeface="Share Tech Mono"/>
                <a:cs typeface="Share Tech Mono"/>
                <a:sym typeface="Share Tech Mono"/>
              </a:rPr>
              <a:t>LDR R3, =baseaddr</a:t>
            </a:r>
            <a:endParaRPr sz="1230">
              <a:latin typeface="Share Tech Mono"/>
              <a:ea typeface="Share Tech Mono"/>
              <a:cs typeface="Share Tech Mono"/>
              <a:sym typeface="Share Tech Mono"/>
            </a:endParaRPr>
          </a:p>
          <a:p>
            <a:pPr indent="0" lvl="0" marL="457200" rtl="0" algn="l">
              <a:lnSpc>
                <a:spcPct val="95000"/>
              </a:lnSpc>
              <a:spcBef>
                <a:spcPts val="0"/>
              </a:spcBef>
              <a:spcAft>
                <a:spcPts val="0"/>
              </a:spcAft>
              <a:buSzPts val="1100"/>
              <a:buNone/>
            </a:pPr>
            <a:r>
              <a:rPr lang="en" sz="1230">
                <a:latin typeface="Share Tech Mono"/>
                <a:ea typeface="Share Tech Mono"/>
                <a:cs typeface="Share Tech Mono"/>
                <a:sym typeface="Share Tech Mono"/>
              </a:rPr>
              <a:t>LDR R0, [R3] </a:t>
            </a:r>
            <a:r>
              <a:rPr b="1" lang="en" sz="1230">
                <a:solidFill>
                  <a:srgbClr val="0000FF"/>
                </a:solidFill>
                <a:latin typeface="Share Tech Mono"/>
                <a:ea typeface="Share Tech Mono"/>
                <a:cs typeface="Share Tech Mono"/>
                <a:sym typeface="Share Tech Mono"/>
              </a:rPr>
              <a:t>@ R0 contains base address</a:t>
            </a:r>
            <a:endParaRPr b="1" sz="1230">
              <a:solidFill>
                <a:srgbClr val="0000FF"/>
              </a:solidFill>
              <a:latin typeface="Share Tech Mono"/>
              <a:ea typeface="Share Tech Mono"/>
              <a:cs typeface="Share Tech Mono"/>
              <a:sym typeface="Share Tech Mono"/>
            </a:endParaRPr>
          </a:p>
          <a:p>
            <a:pPr indent="0" lvl="0" marL="457200" rtl="0" algn="l">
              <a:lnSpc>
                <a:spcPct val="95000"/>
              </a:lnSpc>
              <a:spcBef>
                <a:spcPts val="0"/>
              </a:spcBef>
              <a:spcAft>
                <a:spcPts val="0"/>
              </a:spcAft>
              <a:buSzPts val="1100"/>
              <a:buNone/>
            </a:pPr>
            <a:r>
              <a:rPr lang="en" sz="1230">
                <a:latin typeface="Share Tech Mono"/>
                <a:ea typeface="Share Tech Mono"/>
                <a:cs typeface="Share Tech Mono"/>
                <a:sym typeface="Share Tech Mono"/>
              </a:rPr>
              <a:t>ADD R1, R0, #800 </a:t>
            </a:r>
            <a:r>
              <a:rPr b="1" lang="en" sz="830">
                <a:solidFill>
                  <a:srgbClr val="0000FF"/>
                </a:solidFill>
                <a:latin typeface="Share Tech Mono"/>
                <a:ea typeface="Share Tech Mono"/>
                <a:cs typeface="Share Tech Mono"/>
                <a:sym typeface="Share Tech Mono"/>
              </a:rPr>
              <a:t>@</a:t>
            </a:r>
            <a:r>
              <a:rPr b="1" lang="en" sz="830">
                <a:solidFill>
                  <a:srgbClr val="0000FF"/>
                </a:solidFill>
                <a:latin typeface="Share Tech Mono"/>
                <a:ea typeface="Share Tech Mono"/>
                <a:cs typeface="Share Tech Mono"/>
                <a:sym typeface="Share Tech Mono"/>
              </a:rPr>
              <a:t> R1 = base address + (200*4)</a:t>
            </a:r>
            <a:endParaRPr b="1" sz="830">
              <a:solidFill>
                <a:srgbClr val="0000FF"/>
              </a:solidFill>
              <a:latin typeface="Share Tech Mono"/>
              <a:ea typeface="Share Tech Mono"/>
              <a:cs typeface="Share Tech Mono"/>
              <a:sym typeface="Share Tech Mono"/>
            </a:endParaRPr>
          </a:p>
          <a:p>
            <a:pPr indent="0" lvl="0" marL="0" rtl="0" algn="l">
              <a:lnSpc>
                <a:spcPct val="95000"/>
              </a:lnSpc>
              <a:spcBef>
                <a:spcPts val="0"/>
              </a:spcBef>
              <a:spcAft>
                <a:spcPts val="0"/>
              </a:spcAft>
              <a:buSzPts val="1100"/>
              <a:buNone/>
            </a:pPr>
            <a:r>
              <a:rPr lang="en" sz="1230">
                <a:latin typeface="Share Tech Mono"/>
                <a:ea typeface="Share Tech Mono"/>
                <a:cs typeface="Share Tech Mono"/>
                <a:sym typeface="Share Tech Mono"/>
              </a:rPr>
              <a:t>LOOP</a:t>
            </a:r>
            <a:endParaRPr sz="1230">
              <a:latin typeface="Share Tech Mono"/>
              <a:ea typeface="Share Tech Mono"/>
              <a:cs typeface="Share Tech Mono"/>
              <a:sym typeface="Share Tech Mono"/>
            </a:endParaRPr>
          </a:p>
          <a:p>
            <a:pPr indent="0" lvl="0" marL="457200" rtl="0" algn="l">
              <a:lnSpc>
                <a:spcPct val="95000"/>
              </a:lnSpc>
              <a:spcBef>
                <a:spcPts val="0"/>
              </a:spcBef>
              <a:spcAft>
                <a:spcPts val="0"/>
              </a:spcAft>
              <a:buSzPts val="1100"/>
              <a:buNone/>
            </a:pPr>
            <a:r>
              <a:rPr lang="en" sz="1230">
                <a:latin typeface="Share Tech Mono"/>
                <a:ea typeface="Share Tech Mono"/>
                <a:cs typeface="Share Tech Mono"/>
                <a:sym typeface="Share Tech Mono"/>
              </a:rPr>
              <a:t>CMP R0, R1 </a:t>
            </a:r>
            <a:r>
              <a:rPr b="1" lang="en" sz="1230">
                <a:solidFill>
                  <a:srgbClr val="0000FF"/>
                </a:solidFill>
                <a:latin typeface="Share Tech Mono"/>
                <a:ea typeface="Share Tech Mono"/>
                <a:cs typeface="Share Tech Mono"/>
                <a:sym typeface="Share Tech Mono"/>
              </a:rPr>
              <a:t>@ reached end of array?</a:t>
            </a:r>
            <a:endParaRPr b="1" sz="1230">
              <a:solidFill>
                <a:srgbClr val="0000FF"/>
              </a:solidFill>
              <a:latin typeface="Share Tech Mono"/>
              <a:ea typeface="Share Tech Mono"/>
              <a:cs typeface="Share Tech Mono"/>
              <a:sym typeface="Share Tech Mono"/>
            </a:endParaRPr>
          </a:p>
          <a:p>
            <a:pPr indent="0" lvl="0" marL="457200" rtl="0" algn="l">
              <a:lnSpc>
                <a:spcPct val="95000"/>
              </a:lnSpc>
              <a:spcBef>
                <a:spcPts val="0"/>
              </a:spcBef>
              <a:spcAft>
                <a:spcPts val="0"/>
              </a:spcAft>
              <a:buSzPts val="1100"/>
              <a:buNone/>
            </a:pPr>
            <a:r>
              <a:rPr lang="en" sz="1230">
                <a:latin typeface="Share Tech Mono"/>
                <a:ea typeface="Share Tech Mono"/>
                <a:cs typeface="Share Tech Mono"/>
                <a:sym typeface="Share Tech Mono"/>
              </a:rPr>
              <a:t>BGE L3 </a:t>
            </a:r>
            <a:r>
              <a:rPr b="1" lang="en" sz="1230">
                <a:solidFill>
                  <a:srgbClr val="0000FF"/>
                </a:solidFill>
                <a:latin typeface="Share Tech Mono"/>
                <a:ea typeface="Share Tech Mono"/>
                <a:cs typeface="Share Tech Mono"/>
                <a:sym typeface="Share Tech Mono"/>
              </a:rPr>
              <a:t>@ if yes, exit loop</a:t>
            </a:r>
            <a:endParaRPr b="1" sz="1230">
              <a:solidFill>
                <a:srgbClr val="0000FF"/>
              </a:solidFill>
              <a:latin typeface="Share Tech Mono"/>
              <a:ea typeface="Share Tech Mono"/>
              <a:cs typeface="Share Tech Mono"/>
              <a:sym typeface="Share Tech Mono"/>
            </a:endParaRPr>
          </a:p>
          <a:p>
            <a:pPr indent="0" lvl="0" marL="457200" rtl="0" algn="l">
              <a:lnSpc>
                <a:spcPct val="95000"/>
              </a:lnSpc>
              <a:spcBef>
                <a:spcPts val="0"/>
              </a:spcBef>
              <a:spcAft>
                <a:spcPts val="0"/>
              </a:spcAft>
              <a:buSzPts val="1100"/>
              <a:buNone/>
            </a:pPr>
            <a:r>
              <a:rPr lang="en" sz="1230">
                <a:latin typeface="Share Tech Mono"/>
                <a:ea typeface="Share Tech Mono"/>
                <a:cs typeface="Share Tech Mono"/>
                <a:sym typeface="Share Tech Mono"/>
              </a:rPr>
              <a:t>LDR R2, [R0] </a:t>
            </a:r>
            <a:r>
              <a:rPr b="1" lang="en" sz="1230">
                <a:solidFill>
                  <a:srgbClr val="0000FF"/>
                </a:solidFill>
                <a:latin typeface="Share Tech Mono"/>
                <a:ea typeface="Share Tech Mono"/>
                <a:cs typeface="Share Tech Mono"/>
                <a:sym typeface="Share Tech Mono"/>
              </a:rPr>
              <a:t>@ R2 = scores[i]</a:t>
            </a:r>
            <a:endParaRPr b="1" sz="1230">
              <a:solidFill>
                <a:srgbClr val="0000FF"/>
              </a:solidFill>
              <a:latin typeface="Share Tech Mono"/>
              <a:ea typeface="Share Tech Mono"/>
              <a:cs typeface="Share Tech Mono"/>
              <a:sym typeface="Share Tech Mono"/>
            </a:endParaRPr>
          </a:p>
          <a:p>
            <a:pPr indent="0" lvl="0" marL="457200" rtl="0" algn="l">
              <a:lnSpc>
                <a:spcPct val="95000"/>
              </a:lnSpc>
              <a:spcBef>
                <a:spcPts val="0"/>
              </a:spcBef>
              <a:spcAft>
                <a:spcPts val="0"/>
              </a:spcAft>
              <a:buSzPts val="1100"/>
              <a:buNone/>
            </a:pPr>
            <a:r>
              <a:rPr lang="en" sz="1230">
                <a:latin typeface="Share Tech Mono"/>
                <a:ea typeface="Share Tech Mono"/>
                <a:cs typeface="Share Tech Mono"/>
                <a:sym typeface="Share Tech Mono"/>
              </a:rPr>
              <a:t>ADD R2, R2, #10 </a:t>
            </a:r>
            <a:r>
              <a:rPr b="1" lang="en" sz="1230">
                <a:solidFill>
                  <a:srgbClr val="0000FF"/>
                </a:solidFill>
                <a:latin typeface="Share Tech Mono"/>
                <a:ea typeface="Share Tech Mono"/>
                <a:cs typeface="Share Tech Mono"/>
                <a:sym typeface="Share Tech Mono"/>
              </a:rPr>
              <a:t>@ R2 = scores[i] + 10</a:t>
            </a:r>
            <a:endParaRPr b="1" sz="1230">
              <a:solidFill>
                <a:srgbClr val="0000FF"/>
              </a:solidFill>
              <a:latin typeface="Share Tech Mono"/>
              <a:ea typeface="Share Tech Mono"/>
              <a:cs typeface="Share Tech Mono"/>
              <a:sym typeface="Share Tech Mono"/>
            </a:endParaRPr>
          </a:p>
          <a:p>
            <a:pPr indent="0" lvl="0" marL="457200" rtl="0" algn="l">
              <a:lnSpc>
                <a:spcPct val="95000"/>
              </a:lnSpc>
              <a:spcBef>
                <a:spcPts val="0"/>
              </a:spcBef>
              <a:spcAft>
                <a:spcPts val="0"/>
              </a:spcAft>
              <a:buSzPts val="1100"/>
              <a:buNone/>
            </a:pPr>
            <a:r>
              <a:rPr lang="en" sz="1230">
                <a:latin typeface="Share Tech Mono"/>
                <a:ea typeface="Share Tech Mono"/>
                <a:cs typeface="Share Tech Mono"/>
                <a:sym typeface="Share Tech Mono"/>
              </a:rPr>
              <a:t>STR R2, [R0], #4 </a:t>
            </a:r>
            <a:r>
              <a:rPr b="1" lang="en" sz="1030">
                <a:solidFill>
                  <a:srgbClr val="0000FF"/>
                </a:solidFill>
                <a:latin typeface="Share Tech Mono"/>
                <a:ea typeface="Share Tech Mono"/>
                <a:cs typeface="Share Tech Mono"/>
                <a:sym typeface="Share Tech Mono"/>
              </a:rPr>
              <a:t>@ scores[i] = scores[i] + 10</a:t>
            </a:r>
            <a:endParaRPr b="1" sz="1030">
              <a:solidFill>
                <a:srgbClr val="0000FF"/>
              </a:solidFill>
              <a:latin typeface="Share Tech Mono"/>
              <a:ea typeface="Share Tech Mono"/>
              <a:cs typeface="Share Tech Mono"/>
              <a:sym typeface="Share Tech Mono"/>
            </a:endParaRPr>
          </a:p>
          <a:p>
            <a:pPr indent="0" lvl="0" marL="1828800" rtl="0" algn="l">
              <a:lnSpc>
                <a:spcPct val="95000"/>
              </a:lnSpc>
              <a:spcBef>
                <a:spcPts val="0"/>
              </a:spcBef>
              <a:spcAft>
                <a:spcPts val="0"/>
              </a:spcAft>
              <a:buSzPts val="1100"/>
              <a:buNone/>
            </a:pPr>
            <a:r>
              <a:rPr b="1" lang="en" sz="1230">
                <a:solidFill>
                  <a:srgbClr val="0000FF"/>
                </a:solidFill>
                <a:latin typeface="Share Tech Mono"/>
                <a:ea typeface="Share Tech Mono"/>
                <a:cs typeface="Share Tech Mono"/>
                <a:sym typeface="Share Tech Mono"/>
              </a:rPr>
              <a:t> @ the</a:t>
            </a:r>
            <a:r>
              <a:rPr b="1" lang="en" sz="1230">
                <a:solidFill>
                  <a:srgbClr val="0000FF"/>
                </a:solidFill>
                <a:latin typeface="Share Tech Mono"/>
                <a:ea typeface="Share Tech Mono"/>
                <a:cs typeface="Share Tech Mono"/>
                <a:sym typeface="Share Tech Mono"/>
              </a:rPr>
              <a:t>n R0 = R0 + 4</a:t>
            </a:r>
            <a:endParaRPr b="1" sz="1230">
              <a:solidFill>
                <a:srgbClr val="0000FF"/>
              </a:solidFill>
              <a:latin typeface="Share Tech Mono"/>
              <a:ea typeface="Share Tech Mono"/>
              <a:cs typeface="Share Tech Mono"/>
              <a:sym typeface="Share Tech Mono"/>
            </a:endParaRPr>
          </a:p>
          <a:p>
            <a:pPr indent="0" lvl="0" marL="457200" rtl="0" algn="l">
              <a:lnSpc>
                <a:spcPct val="95000"/>
              </a:lnSpc>
              <a:spcBef>
                <a:spcPts val="0"/>
              </a:spcBef>
              <a:spcAft>
                <a:spcPts val="0"/>
              </a:spcAft>
              <a:buSzPts val="1100"/>
              <a:buNone/>
            </a:pPr>
            <a:r>
              <a:rPr lang="en" sz="1230">
                <a:latin typeface="Share Tech Mono"/>
                <a:ea typeface="Share Tech Mono"/>
                <a:cs typeface="Share Tech Mono"/>
                <a:sym typeface="Share Tech Mono"/>
              </a:rPr>
              <a:t>B LOOP </a:t>
            </a:r>
            <a:r>
              <a:rPr b="1" lang="en" sz="1230">
                <a:solidFill>
                  <a:srgbClr val="0000FF"/>
                </a:solidFill>
                <a:latin typeface="Share Tech Mono"/>
                <a:ea typeface="Share Tech Mono"/>
                <a:cs typeface="Share Tech Mono"/>
                <a:sym typeface="Share Tech Mono"/>
              </a:rPr>
              <a:t>@ repeat loop</a:t>
            </a:r>
            <a:endParaRPr b="1" sz="1230">
              <a:solidFill>
                <a:srgbClr val="0000FF"/>
              </a:solidFill>
              <a:latin typeface="Share Tech Mono"/>
              <a:ea typeface="Share Tech Mono"/>
              <a:cs typeface="Share Tech Mono"/>
              <a:sym typeface="Share Tech Mono"/>
            </a:endParaRPr>
          </a:p>
          <a:p>
            <a:pPr indent="0" lvl="0" marL="0" rtl="0" algn="l">
              <a:lnSpc>
                <a:spcPct val="95000"/>
              </a:lnSpc>
              <a:spcBef>
                <a:spcPts val="0"/>
              </a:spcBef>
              <a:spcAft>
                <a:spcPts val="0"/>
              </a:spcAft>
              <a:buSzPts val="1100"/>
              <a:buNone/>
            </a:pPr>
            <a:r>
              <a:rPr lang="en" sz="1230">
                <a:latin typeface="Share Tech Mono"/>
                <a:ea typeface="Share Tech Mono"/>
                <a:cs typeface="Share Tech Mono"/>
                <a:sym typeface="Share Tech Mono"/>
              </a:rPr>
              <a:t>L3</a:t>
            </a:r>
            <a:endParaRPr sz="1230">
              <a:latin typeface="Share Tech Mono"/>
              <a:ea typeface="Share Tech Mono"/>
              <a:cs typeface="Share Tech Mono"/>
              <a:sym typeface="Share Tech Mono"/>
            </a:endParaRPr>
          </a:p>
          <a:p>
            <a:pPr indent="0" lvl="0" marL="0" rtl="0" algn="l">
              <a:lnSpc>
                <a:spcPct val="95000"/>
              </a:lnSpc>
              <a:spcBef>
                <a:spcPts val="0"/>
              </a:spcBef>
              <a:spcAft>
                <a:spcPts val="0"/>
              </a:spcAft>
              <a:buSzPts val="1100"/>
              <a:buNone/>
            </a:pPr>
            <a:r>
              <a:t/>
            </a:r>
            <a:endParaRPr sz="1230">
              <a:latin typeface="Share Tech Mono"/>
              <a:ea typeface="Share Tech Mono"/>
              <a:cs typeface="Share Tech Mono"/>
              <a:sym typeface="Share Tech Mono"/>
            </a:endParaRPr>
          </a:p>
          <a:p>
            <a:pPr indent="0" lvl="0" marL="0" rtl="0" algn="l">
              <a:lnSpc>
                <a:spcPct val="95000"/>
              </a:lnSpc>
              <a:spcBef>
                <a:spcPts val="0"/>
              </a:spcBef>
              <a:spcAft>
                <a:spcPts val="0"/>
              </a:spcAft>
              <a:buClr>
                <a:schemeClr val="dk1"/>
              </a:buClr>
              <a:buSzPts val="1100"/>
              <a:buFont typeface="Arial"/>
              <a:buNone/>
            </a:pPr>
            <a:r>
              <a:rPr lang="en" sz="1230">
                <a:latin typeface="Share Tech Mono"/>
                <a:ea typeface="Share Tech Mono"/>
                <a:cs typeface="Share Tech Mono"/>
                <a:sym typeface="Share Tech Mono"/>
              </a:rPr>
              <a:t>.data</a:t>
            </a:r>
            <a:endParaRPr sz="1230">
              <a:latin typeface="Share Tech Mono"/>
              <a:ea typeface="Share Tech Mono"/>
              <a:cs typeface="Share Tech Mono"/>
              <a:sym typeface="Share Tech Mono"/>
            </a:endParaRPr>
          </a:p>
          <a:p>
            <a:pPr indent="0" lvl="0" marL="0" rtl="0" algn="l">
              <a:lnSpc>
                <a:spcPct val="95000"/>
              </a:lnSpc>
              <a:spcBef>
                <a:spcPts val="0"/>
              </a:spcBef>
              <a:spcAft>
                <a:spcPts val="0"/>
              </a:spcAft>
              <a:buSzPts val="1100"/>
              <a:buNone/>
            </a:pPr>
            <a:r>
              <a:rPr lang="en" sz="1230">
                <a:latin typeface="Share Tech Mono"/>
                <a:ea typeface="Share Tech Mono"/>
                <a:cs typeface="Share Tech Mono"/>
                <a:sym typeface="Share Tech Mono"/>
              </a:rPr>
              <a:t>	baseaddr: .word 0x14000000</a:t>
            </a:r>
            <a:endParaRPr sz="1230">
              <a:latin typeface="Share Tech Mono"/>
              <a:ea typeface="Share Tech Mono"/>
              <a:cs typeface="Share Tech Mono"/>
              <a:sym typeface="Share Tech Mono"/>
            </a:endParaRPr>
          </a:p>
        </p:txBody>
      </p:sp>
      <p:pic>
        <p:nvPicPr>
          <p:cNvPr id="227" name="Google Shape;227;p26"/>
          <p:cNvPicPr preferRelativeResize="0"/>
          <p:nvPr/>
        </p:nvPicPr>
        <p:blipFill>
          <a:blip r:embed="rId3">
            <a:alphaModFix/>
          </a:blip>
          <a:stretch>
            <a:fillRect/>
          </a:stretch>
        </p:blipFill>
        <p:spPr>
          <a:xfrm rot="5400000">
            <a:off x="4690499" y="2836625"/>
            <a:ext cx="414551" cy="414550"/>
          </a:xfrm>
          <a:prstGeom prst="rect">
            <a:avLst/>
          </a:prstGeom>
          <a:noFill/>
          <a:ln>
            <a:noFill/>
          </a:ln>
        </p:spPr>
      </p:pic>
      <p:sp>
        <p:nvSpPr>
          <p:cNvPr id="228" name="Google Shape;228;p26"/>
          <p:cNvSpPr txBox="1"/>
          <p:nvPr/>
        </p:nvSpPr>
        <p:spPr>
          <a:xfrm>
            <a:off x="3088250" y="2877825"/>
            <a:ext cx="164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latin typeface="Avenir"/>
                <a:ea typeface="Avenir"/>
                <a:cs typeface="Avenir"/>
                <a:sym typeface="Avenir"/>
              </a:rPr>
              <a:t>Post-indexing</a:t>
            </a:r>
            <a:endParaRPr>
              <a:solidFill>
                <a:srgbClr val="FF00FF"/>
              </a:solidFill>
              <a:latin typeface="Avenir"/>
              <a:ea typeface="Avenir"/>
              <a:cs typeface="Avenir"/>
              <a:sym typeface="Avenir"/>
            </a:endParaRPr>
          </a:p>
          <a:p>
            <a:pPr indent="0" lvl="0" marL="0" rtl="0" algn="l">
              <a:spcBef>
                <a:spcPts val="0"/>
              </a:spcBef>
              <a:spcAft>
                <a:spcPts val="0"/>
              </a:spcAft>
              <a:buNone/>
            </a:pPr>
            <a:r>
              <a:t/>
            </a:r>
            <a:endParaRPr>
              <a:solidFill>
                <a:srgbClr val="FF00FF"/>
              </a:solidFill>
              <a:latin typeface="Avenir"/>
              <a:ea typeface="Avenir"/>
              <a:cs typeface="Avenir"/>
              <a:sym typeface="Avenir"/>
            </a:endParaRPr>
          </a:p>
          <a:p>
            <a:pPr indent="0" lvl="0" marL="0" rtl="0" algn="l">
              <a:spcBef>
                <a:spcPts val="0"/>
              </a:spcBef>
              <a:spcAft>
                <a:spcPts val="0"/>
              </a:spcAft>
              <a:buNone/>
            </a:pPr>
            <a:r>
              <a:rPr lang="en">
                <a:solidFill>
                  <a:srgbClr val="FF00FF"/>
                </a:solidFill>
                <a:latin typeface="Avenir"/>
                <a:ea typeface="Avenir"/>
                <a:cs typeface="Avenir"/>
                <a:sym typeface="Avenir"/>
              </a:rPr>
              <a:t>no need to use</a:t>
            </a:r>
            <a:endParaRPr>
              <a:solidFill>
                <a:srgbClr val="FF00FF"/>
              </a:solidFill>
              <a:latin typeface="Avenir"/>
              <a:ea typeface="Avenir"/>
              <a:cs typeface="Avenir"/>
              <a:sym typeface="Avenir"/>
            </a:endParaRPr>
          </a:p>
          <a:p>
            <a:pPr indent="0" lvl="0" marL="0" rtl="0" algn="l">
              <a:spcBef>
                <a:spcPts val="0"/>
              </a:spcBef>
              <a:spcAft>
                <a:spcPts val="0"/>
              </a:spcAft>
              <a:buNone/>
            </a:pPr>
            <a:r>
              <a:rPr lang="en">
                <a:solidFill>
                  <a:srgbClr val="FF00FF"/>
                </a:solidFill>
                <a:latin typeface="Avenir"/>
                <a:ea typeface="Avenir"/>
                <a:cs typeface="Avenir"/>
                <a:sym typeface="Avenir"/>
              </a:rPr>
              <a:t>ADD for incrementing index</a:t>
            </a:r>
            <a:endParaRPr>
              <a:solidFill>
                <a:srgbClr val="FF00FF"/>
              </a:solidFill>
              <a:latin typeface="Avenir"/>
              <a:ea typeface="Avenir"/>
              <a:cs typeface="Avenir"/>
              <a:sym typeface="Aveni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does the Following do?</a:t>
            </a:r>
            <a:endParaRPr/>
          </a:p>
        </p:txBody>
      </p:sp>
      <p:sp>
        <p:nvSpPr>
          <p:cNvPr id="234" name="Google Shape;234;p27"/>
          <p:cNvSpPr txBox="1"/>
          <p:nvPr>
            <p:ph idx="1" type="body"/>
          </p:nvPr>
        </p:nvSpPr>
        <p:spPr>
          <a:xfrm>
            <a:off x="311700" y="2163325"/>
            <a:ext cx="8520600" cy="2405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a:latin typeface="Share Tech Mono"/>
              <a:ea typeface="Share Tech Mono"/>
              <a:cs typeface="Share Tech Mono"/>
              <a:sym typeface="Share Tech Mono"/>
            </a:endParaRPr>
          </a:p>
        </p:txBody>
      </p:sp>
      <p:grpSp>
        <p:nvGrpSpPr>
          <p:cNvPr id="235" name="Google Shape;235;p27"/>
          <p:cNvGrpSpPr/>
          <p:nvPr/>
        </p:nvGrpSpPr>
        <p:grpSpPr>
          <a:xfrm>
            <a:off x="311696" y="999577"/>
            <a:ext cx="4758869" cy="732652"/>
            <a:chOff x="304025" y="203375"/>
            <a:chExt cx="1214400" cy="170400"/>
          </a:xfrm>
        </p:grpSpPr>
        <p:sp>
          <p:nvSpPr>
            <p:cNvPr id="236" name="Google Shape;236;p27"/>
            <p:cNvSpPr/>
            <p:nvPr/>
          </p:nvSpPr>
          <p:spPr>
            <a:xfrm>
              <a:off x="304025" y="203650"/>
              <a:ext cx="1214400" cy="169500"/>
            </a:xfrm>
            <a:prstGeom prst="roundRect">
              <a:avLst>
                <a:gd fmla="val 50000" name="adj"/>
              </a:avLst>
            </a:prstGeom>
            <a:solidFill>
              <a:srgbClr val="0B2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CE9"/>
                  </a:solidFill>
                  <a:latin typeface="Space Grotesk"/>
                  <a:ea typeface="Space Grotesk"/>
                  <a:cs typeface="Space Grotesk"/>
                  <a:sym typeface="Space Grotesk"/>
                </a:rPr>
                <a:t>LDR R2, [R3, R4, LSL #2]</a:t>
              </a:r>
              <a:endParaRPr sz="2400">
                <a:solidFill>
                  <a:srgbClr val="FFFCE9"/>
                </a:solidFill>
                <a:latin typeface="Space Grotesk"/>
                <a:ea typeface="Space Grotesk"/>
                <a:cs typeface="Space Grotesk"/>
                <a:sym typeface="Space Grotesk"/>
              </a:endParaRPr>
            </a:p>
          </p:txBody>
        </p:sp>
        <p:cxnSp>
          <p:nvCxnSpPr>
            <p:cNvPr id="237" name="Google Shape;237;p27"/>
            <p:cNvCxnSpPr/>
            <p:nvPr/>
          </p:nvCxnSpPr>
          <p:spPr>
            <a:xfrm>
              <a:off x="1181225" y="203375"/>
              <a:ext cx="600" cy="170400"/>
            </a:xfrm>
            <a:prstGeom prst="straightConnector1">
              <a:avLst/>
            </a:prstGeom>
            <a:noFill/>
            <a:ln cap="flat" cmpd="sng" w="9525">
              <a:solidFill>
                <a:srgbClr val="0B213F"/>
              </a:solidFill>
              <a:prstDash val="solid"/>
              <a:round/>
              <a:headEnd len="med" w="med" type="none"/>
              <a:tailEnd len="med" w="med" type="non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does the Following do?</a:t>
            </a:r>
            <a:endParaRPr/>
          </a:p>
        </p:txBody>
      </p:sp>
      <p:sp>
        <p:nvSpPr>
          <p:cNvPr id="243" name="Google Shape;243;p28"/>
          <p:cNvSpPr txBox="1"/>
          <p:nvPr>
            <p:ph idx="1" type="body"/>
          </p:nvPr>
        </p:nvSpPr>
        <p:spPr>
          <a:xfrm>
            <a:off x="311700" y="2163325"/>
            <a:ext cx="8520600" cy="2405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sz="2400">
                <a:solidFill>
                  <a:srgbClr val="0B213F"/>
                </a:solidFill>
                <a:latin typeface="Crimson Pro"/>
                <a:ea typeface="Crimson Pro"/>
                <a:cs typeface="Crimson Pro"/>
                <a:sym typeface="Crimson Pro"/>
              </a:rPr>
              <a:t>Offset is R4 shifted left by 2 (so *4), used to index an array of words.</a:t>
            </a:r>
            <a:endParaRPr b="1">
              <a:latin typeface="Share Tech Mono"/>
              <a:ea typeface="Share Tech Mono"/>
              <a:cs typeface="Share Tech Mono"/>
              <a:sym typeface="Share Tech Mono"/>
            </a:endParaRPr>
          </a:p>
        </p:txBody>
      </p:sp>
      <p:grpSp>
        <p:nvGrpSpPr>
          <p:cNvPr id="244" name="Google Shape;244;p28"/>
          <p:cNvGrpSpPr/>
          <p:nvPr/>
        </p:nvGrpSpPr>
        <p:grpSpPr>
          <a:xfrm>
            <a:off x="311696" y="999577"/>
            <a:ext cx="4758869" cy="732652"/>
            <a:chOff x="304025" y="203375"/>
            <a:chExt cx="1214400" cy="170400"/>
          </a:xfrm>
        </p:grpSpPr>
        <p:sp>
          <p:nvSpPr>
            <p:cNvPr id="245" name="Google Shape;245;p28"/>
            <p:cNvSpPr/>
            <p:nvPr/>
          </p:nvSpPr>
          <p:spPr>
            <a:xfrm>
              <a:off x="304025" y="203650"/>
              <a:ext cx="1214400" cy="169500"/>
            </a:xfrm>
            <a:prstGeom prst="roundRect">
              <a:avLst>
                <a:gd fmla="val 50000" name="adj"/>
              </a:avLst>
            </a:prstGeom>
            <a:solidFill>
              <a:srgbClr val="0B2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CE9"/>
                  </a:solidFill>
                  <a:latin typeface="Space Grotesk"/>
                  <a:ea typeface="Space Grotesk"/>
                  <a:cs typeface="Space Grotesk"/>
                  <a:sym typeface="Space Grotesk"/>
                </a:rPr>
                <a:t>LDR R2, [R3, R4, LSL #2]</a:t>
              </a:r>
              <a:endParaRPr sz="2400">
                <a:solidFill>
                  <a:srgbClr val="FFFCE9"/>
                </a:solidFill>
                <a:latin typeface="Space Grotesk"/>
                <a:ea typeface="Space Grotesk"/>
                <a:cs typeface="Space Grotesk"/>
                <a:sym typeface="Space Grotesk"/>
              </a:endParaRPr>
            </a:p>
          </p:txBody>
        </p:sp>
        <p:cxnSp>
          <p:nvCxnSpPr>
            <p:cNvPr id="246" name="Google Shape;246;p28"/>
            <p:cNvCxnSpPr/>
            <p:nvPr/>
          </p:nvCxnSpPr>
          <p:spPr>
            <a:xfrm>
              <a:off x="1181225" y="203375"/>
              <a:ext cx="600" cy="170400"/>
            </a:xfrm>
            <a:prstGeom prst="straightConnector1">
              <a:avLst/>
            </a:prstGeom>
            <a:noFill/>
            <a:ln cap="flat" cmpd="sng" w="9525">
              <a:solidFill>
                <a:srgbClr val="0B213F"/>
              </a:solidFill>
              <a:prstDash val="solid"/>
              <a:round/>
              <a:headEnd len="med" w="med" type="none"/>
              <a:tailEnd len="med" w="med" type="none"/>
            </a:ln>
          </p:spPr>
        </p:cxn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does the Following do?</a:t>
            </a:r>
            <a:endParaRPr/>
          </a:p>
        </p:txBody>
      </p:sp>
      <p:sp>
        <p:nvSpPr>
          <p:cNvPr id="252" name="Google Shape;252;p29"/>
          <p:cNvSpPr txBox="1"/>
          <p:nvPr>
            <p:ph idx="1" type="body"/>
          </p:nvPr>
        </p:nvSpPr>
        <p:spPr>
          <a:xfrm>
            <a:off x="311700" y="2163325"/>
            <a:ext cx="8520600" cy="2405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latin typeface="Share Tech Mono"/>
              <a:ea typeface="Share Tech Mono"/>
              <a:cs typeface="Share Tech Mono"/>
              <a:sym typeface="Share Tech Mono"/>
            </a:endParaRPr>
          </a:p>
        </p:txBody>
      </p:sp>
      <p:grpSp>
        <p:nvGrpSpPr>
          <p:cNvPr id="253" name="Google Shape;253;p29"/>
          <p:cNvGrpSpPr/>
          <p:nvPr/>
        </p:nvGrpSpPr>
        <p:grpSpPr>
          <a:xfrm>
            <a:off x="311696" y="999577"/>
            <a:ext cx="4758869" cy="732652"/>
            <a:chOff x="304025" y="203375"/>
            <a:chExt cx="1214400" cy="170400"/>
          </a:xfrm>
        </p:grpSpPr>
        <p:sp>
          <p:nvSpPr>
            <p:cNvPr id="254" name="Google Shape;254;p29"/>
            <p:cNvSpPr/>
            <p:nvPr/>
          </p:nvSpPr>
          <p:spPr>
            <a:xfrm>
              <a:off x="304025" y="203650"/>
              <a:ext cx="1214400" cy="169500"/>
            </a:xfrm>
            <a:prstGeom prst="roundRect">
              <a:avLst>
                <a:gd fmla="val 50000" name="adj"/>
              </a:avLst>
            </a:prstGeom>
            <a:solidFill>
              <a:srgbClr val="0B2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CE9"/>
                  </a:solidFill>
                  <a:latin typeface="Space Grotesk"/>
                  <a:ea typeface="Space Grotesk"/>
                  <a:cs typeface="Space Grotesk"/>
                  <a:sym typeface="Space Grotesk"/>
                </a:rPr>
                <a:t>STR R5, [R6, #-256]</a:t>
              </a:r>
              <a:endParaRPr sz="2400">
                <a:solidFill>
                  <a:srgbClr val="FFFCE9"/>
                </a:solidFill>
                <a:latin typeface="Space Grotesk"/>
                <a:ea typeface="Space Grotesk"/>
                <a:cs typeface="Space Grotesk"/>
                <a:sym typeface="Space Grotesk"/>
              </a:endParaRPr>
            </a:p>
          </p:txBody>
        </p:sp>
        <p:cxnSp>
          <p:nvCxnSpPr>
            <p:cNvPr id="255" name="Google Shape;255;p29"/>
            <p:cNvCxnSpPr/>
            <p:nvPr/>
          </p:nvCxnSpPr>
          <p:spPr>
            <a:xfrm>
              <a:off x="1181225" y="203375"/>
              <a:ext cx="600" cy="170400"/>
            </a:xfrm>
            <a:prstGeom prst="straightConnector1">
              <a:avLst/>
            </a:prstGeom>
            <a:noFill/>
            <a:ln cap="flat" cmpd="sng" w="9525">
              <a:solidFill>
                <a:srgbClr val="0B213F"/>
              </a:solidFill>
              <a:prstDash val="solid"/>
              <a:round/>
              <a:headEnd len="med" w="med" type="none"/>
              <a:tailEnd len="med" w="med" type="none"/>
            </a:ln>
          </p:spPr>
        </p:cxn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does the Following do?</a:t>
            </a:r>
            <a:endParaRPr/>
          </a:p>
        </p:txBody>
      </p:sp>
      <p:sp>
        <p:nvSpPr>
          <p:cNvPr id="261" name="Google Shape;261;p30"/>
          <p:cNvSpPr txBox="1"/>
          <p:nvPr>
            <p:ph idx="1" type="body"/>
          </p:nvPr>
        </p:nvSpPr>
        <p:spPr>
          <a:xfrm>
            <a:off x="311700" y="2163325"/>
            <a:ext cx="8520600" cy="2405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sz="2400">
                <a:solidFill>
                  <a:srgbClr val="0B213F"/>
                </a:solidFill>
                <a:latin typeface="Crimson Pro"/>
                <a:ea typeface="Crimson Pro"/>
                <a:cs typeface="Crimson Pro"/>
                <a:sym typeface="Crimson Pro"/>
              </a:rPr>
              <a:t>Negative offset, storing to R6 - 256.</a:t>
            </a:r>
            <a:endParaRPr b="1">
              <a:latin typeface="Share Tech Mono"/>
              <a:ea typeface="Share Tech Mono"/>
              <a:cs typeface="Share Tech Mono"/>
              <a:sym typeface="Share Tech Mono"/>
            </a:endParaRPr>
          </a:p>
        </p:txBody>
      </p:sp>
      <p:grpSp>
        <p:nvGrpSpPr>
          <p:cNvPr id="262" name="Google Shape;262;p30"/>
          <p:cNvGrpSpPr/>
          <p:nvPr/>
        </p:nvGrpSpPr>
        <p:grpSpPr>
          <a:xfrm>
            <a:off x="311696" y="999577"/>
            <a:ext cx="4758869" cy="732652"/>
            <a:chOff x="304025" y="203375"/>
            <a:chExt cx="1214400" cy="170400"/>
          </a:xfrm>
        </p:grpSpPr>
        <p:sp>
          <p:nvSpPr>
            <p:cNvPr id="263" name="Google Shape;263;p30"/>
            <p:cNvSpPr/>
            <p:nvPr/>
          </p:nvSpPr>
          <p:spPr>
            <a:xfrm>
              <a:off x="304025" y="203650"/>
              <a:ext cx="1214400" cy="169500"/>
            </a:xfrm>
            <a:prstGeom prst="roundRect">
              <a:avLst>
                <a:gd fmla="val 50000" name="adj"/>
              </a:avLst>
            </a:prstGeom>
            <a:solidFill>
              <a:srgbClr val="0B2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CE9"/>
                  </a:solidFill>
                  <a:latin typeface="Space Grotesk"/>
                  <a:ea typeface="Space Grotesk"/>
                  <a:cs typeface="Space Grotesk"/>
                  <a:sym typeface="Space Grotesk"/>
                </a:rPr>
                <a:t>STR R5, [R6, #-256]</a:t>
              </a:r>
              <a:endParaRPr sz="2400">
                <a:solidFill>
                  <a:srgbClr val="FFFCE9"/>
                </a:solidFill>
                <a:latin typeface="Space Grotesk"/>
                <a:ea typeface="Space Grotesk"/>
                <a:cs typeface="Space Grotesk"/>
                <a:sym typeface="Space Grotesk"/>
              </a:endParaRPr>
            </a:p>
          </p:txBody>
        </p:sp>
        <p:cxnSp>
          <p:nvCxnSpPr>
            <p:cNvPr id="264" name="Google Shape;264;p30"/>
            <p:cNvCxnSpPr/>
            <p:nvPr/>
          </p:nvCxnSpPr>
          <p:spPr>
            <a:xfrm>
              <a:off x="1181225" y="203375"/>
              <a:ext cx="600" cy="170400"/>
            </a:xfrm>
            <a:prstGeom prst="straightConnector1">
              <a:avLst/>
            </a:prstGeom>
            <a:noFill/>
            <a:ln cap="flat" cmpd="sng" w="9525">
              <a:solidFill>
                <a:srgbClr val="0B213F"/>
              </a:solidFill>
              <a:prstDash val="solid"/>
              <a:round/>
              <a:headEnd len="med" w="med" type="none"/>
              <a:tailEnd len="med" w="med" type="none"/>
            </a:ln>
          </p:spPr>
        </p:cxn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does the Following do?</a:t>
            </a:r>
            <a:endParaRPr/>
          </a:p>
        </p:txBody>
      </p:sp>
      <p:sp>
        <p:nvSpPr>
          <p:cNvPr id="270" name="Google Shape;270;p31"/>
          <p:cNvSpPr txBox="1"/>
          <p:nvPr>
            <p:ph idx="1" type="body"/>
          </p:nvPr>
        </p:nvSpPr>
        <p:spPr>
          <a:xfrm>
            <a:off x="311700" y="2163325"/>
            <a:ext cx="8520600" cy="2405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latin typeface="Share Tech Mono"/>
              <a:ea typeface="Share Tech Mono"/>
              <a:cs typeface="Share Tech Mono"/>
              <a:sym typeface="Share Tech Mono"/>
            </a:endParaRPr>
          </a:p>
        </p:txBody>
      </p:sp>
      <p:grpSp>
        <p:nvGrpSpPr>
          <p:cNvPr id="271" name="Google Shape;271;p31"/>
          <p:cNvGrpSpPr/>
          <p:nvPr/>
        </p:nvGrpSpPr>
        <p:grpSpPr>
          <a:xfrm>
            <a:off x="311696" y="999577"/>
            <a:ext cx="4758869" cy="732652"/>
            <a:chOff x="304025" y="203375"/>
            <a:chExt cx="1214400" cy="170400"/>
          </a:xfrm>
        </p:grpSpPr>
        <p:sp>
          <p:nvSpPr>
            <p:cNvPr id="272" name="Google Shape;272;p31"/>
            <p:cNvSpPr/>
            <p:nvPr/>
          </p:nvSpPr>
          <p:spPr>
            <a:xfrm>
              <a:off x="304025" y="203650"/>
              <a:ext cx="1214400" cy="169500"/>
            </a:xfrm>
            <a:prstGeom prst="roundRect">
              <a:avLst>
                <a:gd fmla="val 50000" name="adj"/>
              </a:avLst>
            </a:prstGeom>
            <a:solidFill>
              <a:srgbClr val="0B2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CE9"/>
                  </a:solidFill>
                  <a:latin typeface="Space Grotesk"/>
                  <a:ea typeface="Space Grotesk"/>
                  <a:cs typeface="Space Grotesk"/>
                  <a:sym typeface="Space Grotesk"/>
                </a:rPr>
                <a:t>LDRB R7, [R8, R9]</a:t>
              </a:r>
              <a:endParaRPr sz="2400">
                <a:solidFill>
                  <a:srgbClr val="FFFCE9"/>
                </a:solidFill>
                <a:latin typeface="Space Grotesk"/>
                <a:ea typeface="Space Grotesk"/>
                <a:cs typeface="Space Grotesk"/>
                <a:sym typeface="Space Grotesk"/>
              </a:endParaRPr>
            </a:p>
          </p:txBody>
        </p:sp>
        <p:cxnSp>
          <p:nvCxnSpPr>
            <p:cNvPr id="273" name="Google Shape;273;p31"/>
            <p:cNvCxnSpPr/>
            <p:nvPr/>
          </p:nvCxnSpPr>
          <p:spPr>
            <a:xfrm>
              <a:off x="1181225" y="203375"/>
              <a:ext cx="600" cy="170400"/>
            </a:xfrm>
            <a:prstGeom prst="straightConnector1">
              <a:avLst/>
            </a:prstGeom>
            <a:noFill/>
            <a:ln cap="flat" cmpd="sng" w="9525">
              <a:solidFill>
                <a:srgbClr val="0B213F"/>
              </a:solidFill>
              <a:prstDash val="solid"/>
              <a:round/>
              <a:headEnd len="med" w="med" type="none"/>
              <a:tailEnd len="med" w="med" type="none"/>
            </a:ln>
          </p:spPr>
        </p:cxn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does the Following do?</a:t>
            </a:r>
            <a:endParaRPr/>
          </a:p>
        </p:txBody>
      </p:sp>
      <p:sp>
        <p:nvSpPr>
          <p:cNvPr id="279" name="Google Shape;279;p32"/>
          <p:cNvSpPr txBox="1"/>
          <p:nvPr>
            <p:ph idx="1" type="body"/>
          </p:nvPr>
        </p:nvSpPr>
        <p:spPr>
          <a:xfrm>
            <a:off x="311700" y="2163325"/>
            <a:ext cx="8520600" cy="2405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sz="2400">
                <a:solidFill>
                  <a:srgbClr val="0B213F"/>
                </a:solidFill>
                <a:latin typeface="Crimson Pro"/>
                <a:ea typeface="Crimson Pro"/>
                <a:cs typeface="Crimson Pro"/>
                <a:sym typeface="Crimson Pro"/>
              </a:rPr>
              <a:t>Byte load with register offset.</a:t>
            </a:r>
            <a:endParaRPr b="1">
              <a:latin typeface="Share Tech Mono"/>
              <a:ea typeface="Share Tech Mono"/>
              <a:cs typeface="Share Tech Mono"/>
              <a:sym typeface="Share Tech Mono"/>
            </a:endParaRPr>
          </a:p>
        </p:txBody>
      </p:sp>
      <p:grpSp>
        <p:nvGrpSpPr>
          <p:cNvPr id="280" name="Google Shape;280;p32"/>
          <p:cNvGrpSpPr/>
          <p:nvPr/>
        </p:nvGrpSpPr>
        <p:grpSpPr>
          <a:xfrm>
            <a:off x="311696" y="999577"/>
            <a:ext cx="4758869" cy="732652"/>
            <a:chOff x="304025" y="203375"/>
            <a:chExt cx="1214400" cy="170400"/>
          </a:xfrm>
        </p:grpSpPr>
        <p:sp>
          <p:nvSpPr>
            <p:cNvPr id="281" name="Google Shape;281;p32"/>
            <p:cNvSpPr/>
            <p:nvPr/>
          </p:nvSpPr>
          <p:spPr>
            <a:xfrm>
              <a:off x="304025" y="203650"/>
              <a:ext cx="1214400" cy="169500"/>
            </a:xfrm>
            <a:prstGeom prst="roundRect">
              <a:avLst>
                <a:gd fmla="val 50000" name="adj"/>
              </a:avLst>
            </a:prstGeom>
            <a:solidFill>
              <a:srgbClr val="0B2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CE9"/>
                  </a:solidFill>
                  <a:latin typeface="Space Grotesk"/>
                  <a:ea typeface="Space Grotesk"/>
                  <a:cs typeface="Space Grotesk"/>
                  <a:sym typeface="Space Grotesk"/>
                </a:rPr>
                <a:t>LDRB R7, [R8, R9]</a:t>
              </a:r>
              <a:endParaRPr sz="2400">
                <a:solidFill>
                  <a:srgbClr val="FFFCE9"/>
                </a:solidFill>
                <a:latin typeface="Space Grotesk"/>
                <a:ea typeface="Space Grotesk"/>
                <a:cs typeface="Space Grotesk"/>
                <a:sym typeface="Space Grotesk"/>
              </a:endParaRPr>
            </a:p>
          </p:txBody>
        </p:sp>
        <p:cxnSp>
          <p:nvCxnSpPr>
            <p:cNvPr id="282" name="Google Shape;282;p32"/>
            <p:cNvCxnSpPr/>
            <p:nvPr/>
          </p:nvCxnSpPr>
          <p:spPr>
            <a:xfrm>
              <a:off x="1181225" y="203375"/>
              <a:ext cx="600" cy="170400"/>
            </a:xfrm>
            <a:prstGeom prst="straightConnector1">
              <a:avLst/>
            </a:prstGeom>
            <a:noFill/>
            <a:ln cap="flat" cmpd="sng" w="9525">
              <a:solidFill>
                <a:srgbClr val="0B213F"/>
              </a:solidFill>
              <a:prstDash val="solid"/>
              <a:round/>
              <a:headEnd len="med" w="med" type="none"/>
              <a:tailEnd len="med" w="med" type="none"/>
            </a:ln>
          </p:spPr>
        </p:cxn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does the Following do?</a:t>
            </a:r>
            <a:endParaRPr/>
          </a:p>
        </p:txBody>
      </p:sp>
      <p:sp>
        <p:nvSpPr>
          <p:cNvPr id="288" name="Google Shape;288;p33"/>
          <p:cNvSpPr txBox="1"/>
          <p:nvPr>
            <p:ph idx="1" type="body"/>
          </p:nvPr>
        </p:nvSpPr>
        <p:spPr>
          <a:xfrm>
            <a:off x="311700" y="2163325"/>
            <a:ext cx="8520600" cy="2405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latin typeface="Share Tech Mono"/>
              <a:ea typeface="Share Tech Mono"/>
              <a:cs typeface="Share Tech Mono"/>
              <a:sym typeface="Share Tech Mono"/>
            </a:endParaRPr>
          </a:p>
        </p:txBody>
      </p:sp>
      <p:sp>
        <p:nvSpPr>
          <p:cNvPr id="289" name="Google Shape;289;p33"/>
          <p:cNvSpPr/>
          <p:nvPr/>
        </p:nvSpPr>
        <p:spPr>
          <a:xfrm>
            <a:off x="311696" y="1000760"/>
            <a:ext cx="4758869" cy="728782"/>
          </a:xfrm>
          <a:prstGeom prst="roundRect">
            <a:avLst>
              <a:gd fmla="val 50000" name="adj"/>
            </a:avLst>
          </a:prstGeom>
          <a:solidFill>
            <a:srgbClr val="0B2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CE9"/>
                </a:solidFill>
                <a:latin typeface="Space Grotesk"/>
                <a:ea typeface="Space Grotesk"/>
                <a:cs typeface="Space Grotesk"/>
                <a:sym typeface="Space Grotesk"/>
              </a:rPr>
              <a:t>STR R2, [R3, R4, LSL #2]!</a:t>
            </a:r>
            <a:endParaRPr sz="2400">
              <a:solidFill>
                <a:srgbClr val="FFFCE9"/>
              </a:solidFill>
              <a:latin typeface="Space Grotesk"/>
              <a:ea typeface="Space Grotesk"/>
              <a:cs typeface="Space Grotesk"/>
              <a:sym typeface="Space Grotesk"/>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does the Following do?</a:t>
            </a:r>
            <a:endParaRPr/>
          </a:p>
        </p:txBody>
      </p:sp>
      <p:sp>
        <p:nvSpPr>
          <p:cNvPr id="295" name="Google Shape;295;p34"/>
          <p:cNvSpPr txBox="1"/>
          <p:nvPr>
            <p:ph idx="1" type="body"/>
          </p:nvPr>
        </p:nvSpPr>
        <p:spPr>
          <a:xfrm>
            <a:off x="311700" y="2163325"/>
            <a:ext cx="8520600" cy="2405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sz="2400">
                <a:solidFill>
                  <a:srgbClr val="0B213F"/>
                </a:solidFill>
                <a:latin typeface="Crimson Pro"/>
                <a:ea typeface="Crimson Pro"/>
                <a:cs typeface="Crimson Pro"/>
                <a:sym typeface="Crimson Pro"/>
              </a:rPr>
              <a:t>Pre-index: R3 = R3 + (R4 &lt;&lt; 2), then store R2</a:t>
            </a:r>
            <a:endParaRPr b="1">
              <a:latin typeface="Share Tech Mono"/>
              <a:ea typeface="Share Tech Mono"/>
              <a:cs typeface="Share Tech Mono"/>
              <a:sym typeface="Share Tech Mono"/>
            </a:endParaRPr>
          </a:p>
        </p:txBody>
      </p:sp>
      <p:sp>
        <p:nvSpPr>
          <p:cNvPr id="296" name="Google Shape;296;p34"/>
          <p:cNvSpPr/>
          <p:nvPr/>
        </p:nvSpPr>
        <p:spPr>
          <a:xfrm>
            <a:off x="311696" y="1000760"/>
            <a:ext cx="4758900" cy="728700"/>
          </a:xfrm>
          <a:prstGeom prst="roundRect">
            <a:avLst>
              <a:gd fmla="val 50000" name="adj"/>
            </a:avLst>
          </a:prstGeom>
          <a:solidFill>
            <a:srgbClr val="0B2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CE9"/>
                </a:solidFill>
                <a:latin typeface="Space Grotesk"/>
                <a:ea typeface="Space Grotesk"/>
                <a:cs typeface="Space Grotesk"/>
                <a:sym typeface="Space Grotesk"/>
              </a:rPr>
              <a:t>STR R2, [R3, R4, LSL #2]!</a:t>
            </a:r>
            <a:endParaRPr sz="2400">
              <a:solidFill>
                <a:srgbClr val="FFFCE9"/>
              </a:solidFill>
              <a:latin typeface="Space Grotesk"/>
              <a:ea typeface="Space Grotesk"/>
              <a:cs typeface="Space Grotesk"/>
              <a:sym typeface="Space Grotesk"/>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does the Following do?</a:t>
            </a:r>
            <a:endParaRPr/>
          </a:p>
        </p:txBody>
      </p:sp>
      <p:sp>
        <p:nvSpPr>
          <p:cNvPr id="302" name="Google Shape;302;p35"/>
          <p:cNvSpPr txBox="1"/>
          <p:nvPr>
            <p:ph idx="1" type="body"/>
          </p:nvPr>
        </p:nvSpPr>
        <p:spPr>
          <a:xfrm>
            <a:off x="311700" y="2163325"/>
            <a:ext cx="8520600" cy="2405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b="1">
              <a:latin typeface="Share Tech Mono"/>
              <a:ea typeface="Share Tech Mono"/>
              <a:cs typeface="Share Tech Mono"/>
              <a:sym typeface="Share Tech Mono"/>
            </a:endParaRPr>
          </a:p>
        </p:txBody>
      </p:sp>
      <p:sp>
        <p:nvSpPr>
          <p:cNvPr id="303" name="Google Shape;303;p35"/>
          <p:cNvSpPr/>
          <p:nvPr/>
        </p:nvSpPr>
        <p:spPr>
          <a:xfrm>
            <a:off x="311696" y="1000760"/>
            <a:ext cx="4758900" cy="728700"/>
          </a:xfrm>
          <a:prstGeom prst="roundRect">
            <a:avLst>
              <a:gd fmla="val 50000" name="adj"/>
            </a:avLst>
          </a:prstGeom>
          <a:solidFill>
            <a:srgbClr val="0B2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CE9"/>
                </a:solidFill>
                <a:latin typeface="Space Grotesk"/>
                <a:ea typeface="Space Grotesk"/>
                <a:cs typeface="Space Grotesk"/>
                <a:sym typeface="Space Grotesk"/>
              </a:rPr>
              <a:t>LDRB R5, [R6, #-64]!</a:t>
            </a:r>
            <a:endParaRPr sz="2400">
              <a:solidFill>
                <a:srgbClr val="FFFCE9"/>
              </a:solidFill>
              <a:latin typeface="Space Grotesk"/>
              <a:ea typeface="Space Grotesk"/>
              <a:cs typeface="Space Grotesk"/>
              <a:sym typeface="Space Grotesk"/>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Announcement</a:t>
            </a:r>
            <a:endParaRPr/>
          </a:p>
        </p:txBody>
      </p:sp>
      <p:sp>
        <p:nvSpPr>
          <p:cNvPr id="163" name="Google Shape;163;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62500"/>
          </a:bodyPr>
          <a:lstStyle/>
          <a:p>
            <a:pPr indent="0" lvl="0" marL="0" rtl="0" algn="l">
              <a:lnSpc>
                <a:spcPct val="150000"/>
              </a:lnSpc>
              <a:spcBef>
                <a:spcPts val="0"/>
              </a:spcBef>
              <a:spcAft>
                <a:spcPts val="0"/>
              </a:spcAft>
              <a:buNone/>
            </a:pPr>
            <a:r>
              <a:rPr lang="en"/>
              <a:t>Exam 1: February 19, 2025, Wednesday: 4:20 PM - 5:40 PM</a:t>
            </a:r>
            <a:endParaRPr/>
          </a:p>
          <a:p>
            <a:pPr indent="-311943" lvl="0" marL="457200" rtl="0" algn="l">
              <a:lnSpc>
                <a:spcPct val="150000"/>
              </a:lnSpc>
              <a:spcBef>
                <a:spcPts val="1000"/>
              </a:spcBef>
              <a:spcAft>
                <a:spcPts val="0"/>
              </a:spcAft>
              <a:buSzPct val="100000"/>
              <a:buChar char="-"/>
            </a:pPr>
            <a:r>
              <a:rPr lang="en"/>
              <a:t>1 Page, One-sided , Handwritten Sheet Allowed</a:t>
            </a:r>
            <a:endParaRPr/>
          </a:p>
          <a:p>
            <a:pPr indent="-311943" lvl="0" marL="457200" rtl="0" algn="l">
              <a:lnSpc>
                <a:spcPct val="150000"/>
              </a:lnSpc>
              <a:spcBef>
                <a:spcPts val="0"/>
              </a:spcBef>
              <a:spcAft>
                <a:spcPts val="0"/>
              </a:spcAft>
              <a:buSzPct val="100000"/>
              <a:buChar char="-"/>
            </a:pPr>
            <a:r>
              <a:rPr lang="en"/>
              <a:t>Calculator Allowed</a:t>
            </a:r>
            <a:endParaRPr/>
          </a:p>
          <a:p>
            <a:pPr indent="-311943" lvl="0" marL="457200" rtl="0" algn="l">
              <a:lnSpc>
                <a:spcPct val="150000"/>
              </a:lnSpc>
              <a:spcBef>
                <a:spcPts val="0"/>
              </a:spcBef>
              <a:spcAft>
                <a:spcPts val="0"/>
              </a:spcAft>
              <a:buSzPct val="100000"/>
              <a:buChar char="-"/>
            </a:pPr>
            <a:r>
              <a:rPr lang="en"/>
              <a:t>Close Notes, Close Books</a:t>
            </a:r>
            <a:endParaRPr/>
          </a:p>
          <a:p>
            <a:pPr indent="-311943" lvl="0" marL="457200" rtl="0" algn="l">
              <a:lnSpc>
                <a:spcPct val="150000"/>
              </a:lnSpc>
              <a:spcBef>
                <a:spcPts val="0"/>
              </a:spcBef>
              <a:spcAft>
                <a:spcPts val="0"/>
              </a:spcAft>
              <a:buSzPct val="100000"/>
              <a:buChar char="-"/>
            </a:pPr>
            <a:r>
              <a:rPr lang="en"/>
              <a:t>May ask to write ARM Programming</a:t>
            </a:r>
            <a:endParaRPr/>
          </a:p>
          <a:p>
            <a:pPr indent="-311943" lvl="0" marL="457200" rtl="0" algn="l">
              <a:lnSpc>
                <a:spcPct val="150000"/>
              </a:lnSpc>
              <a:spcBef>
                <a:spcPts val="0"/>
              </a:spcBef>
              <a:spcAft>
                <a:spcPts val="0"/>
              </a:spcAft>
              <a:buSzPct val="100000"/>
              <a:buChar char="-"/>
            </a:pPr>
            <a:r>
              <a:rPr lang="en"/>
              <a:t>Convert C Code to ARM Code</a:t>
            </a:r>
            <a:endParaRPr/>
          </a:p>
          <a:p>
            <a:pPr indent="-311943" lvl="0" marL="457200" rtl="0" algn="l">
              <a:lnSpc>
                <a:spcPct val="150000"/>
              </a:lnSpc>
              <a:spcBef>
                <a:spcPts val="0"/>
              </a:spcBef>
              <a:spcAft>
                <a:spcPts val="0"/>
              </a:spcAft>
              <a:buSzPct val="100000"/>
              <a:buChar char="-"/>
            </a:pPr>
            <a:r>
              <a:rPr lang="en"/>
              <a:t>Will cover topics: Number Systems, 2s complements Floating Points, Digital Logic, Register-Transfer Language, Transistor/Gate Basics, K-map Minimization, Truth Tables, ARM Instructions, Questions on Disassembly and Memory Map of ARM Programs</a:t>
            </a:r>
            <a:endParaRPr/>
          </a:p>
          <a:p>
            <a:pPr indent="0" lvl="0" marL="0" rtl="0" algn="l">
              <a:lnSpc>
                <a:spcPct val="150000"/>
              </a:lnSpc>
              <a:spcBef>
                <a:spcPts val="1000"/>
              </a:spcBef>
              <a:spcAft>
                <a:spcPts val="10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does the Following do?</a:t>
            </a:r>
            <a:endParaRPr/>
          </a:p>
        </p:txBody>
      </p:sp>
      <p:sp>
        <p:nvSpPr>
          <p:cNvPr id="309" name="Google Shape;309;p36"/>
          <p:cNvSpPr txBox="1"/>
          <p:nvPr>
            <p:ph idx="1" type="body"/>
          </p:nvPr>
        </p:nvSpPr>
        <p:spPr>
          <a:xfrm>
            <a:off x="311700" y="2163325"/>
            <a:ext cx="8520600" cy="2405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sz="2400">
                <a:solidFill>
                  <a:srgbClr val="0B213F"/>
                </a:solidFill>
                <a:latin typeface="Crimson Pro"/>
                <a:ea typeface="Crimson Pro"/>
                <a:cs typeface="Crimson Pro"/>
                <a:sym typeface="Crimson Pro"/>
              </a:rPr>
              <a:t>Pre-index with negative offset: R6 = R6 -64, then load byte.</a:t>
            </a:r>
            <a:endParaRPr b="1">
              <a:latin typeface="Share Tech Mono"/>
              <a:ea typeface="Share Tech Mono"/>
              <a:cs typeface="Share Tech Mono"/>
              <a:sym typeface="Share Tech Mono"/>
            </a:endParaRPr>
          </a:p>
        </p:txBody>
      </p:sp>
      <p:sp>
        <p:nvSpPr>
          <p:cNvPr id="310" name="Google Shape;310;p36"/>
          <p:cNvSpPr/>
          <p:nvPr/>
        </p:nvSpPr>
        <p:spPr>
          <a:xfrm>
            <a:off x="311696" y="1000760"/>
            <a:ext cx="4758900" cy="728700"/>
          </a:xfrm>
          <a:prstGeom prst="roundRect">
            <a:avLst>
              <a:gd fmla="val 50000" name="adj"/>
            </a:avLst>
          </a:prstGeom>
          <a:solidFill>
            <a:srgbClr val="0B2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rgbClr val="FFFCE9"/>
                </a:solidFill>
                <a:latin typeface="Space Grotesk"/>
                <a:ea typeface="Space Grotesk"/>
                <a:cs typeface="Space Grotesk"/>
                <a:sym typeface="Space Grotesk"/>
              </a:rPr>
              <a:t>LDRB R5, [R6, #-64]!</a:t>
            </a:r>
            <a:endParaRPr sz="2400">
              <a:solidFill>
                <a:srgbClr val="FFFCE9"/>
              </a:solidFill>
              <a:latin typeface="Space Grotesk"/>
              <a:ea typeface="Space Grotesk"/>
              <a:cs typeface="Space Grotesk"/>
              <a:sym typeface="Space Grotesk"/>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Bytes and Characters</a:t>
            </a:r>
            <a:endParaRPr/>
          </a:p>
        </p:txBody>
      </p:sp>
      <p:sp>
        <p:nvSpPr>
          <p:cNvPr id="316" name="Google Shape;316;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[−128, 127] only need single bytes</a:t>
            </a:r>
            <a:endParaRPr/>
          </a:p>
          <a:p>
            <a:pPr indent="0" lvl="0" marL="0" rtl="0" algn="l">
              <a:spcBef>
                <a:spcPts val="1000"/>
              </a:spcBef>
              <a:spcAft>
                <a:spcPts val="0"/>
              </a:spcAft>
              <a:buNone/>
            </a:pPr>
            <a:r>
              <a:rPr lang="en"/>
              <a:t>American Standard Code for Information Interchange (ASCII): assigns each text character a unique byte value.</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ARM provides load byte (</a:t>
            </a:r>
            <a:r>
              <a:rPr b="1" lang="en">
                <a:solidFill>
                  <a:srgbClr val="C00000"/>
                </a:solidFill>
              </a:rPr>
              <a:t>LDRB</a:t>
            </a:r>
            <a:r>
              <a:rPr lang="en"/>
              <a:t>), load signed byte (</a:t>
            </a:r>
            <a:r>
              <a:rPr b="1" lang="en">
                <a:solidFill>
                  <a:srgbClr val="2C7048"/>
                </a:solidFill>
              </a:rPr>
              <a:t>LDRSB</a:t>
            </a:r>
            <a:r>
              <a:rPr lang="en"/>
              <a:t>), and store byte (</a:t>
            </a:r>
            <a:r>
              <a:rPr b="1" lang="en">
                <a:solidFill>
                  <a:srgbClr val="594EBC"/>
                </a:solidFill>
              </a:rPr>
              <a:t>STRB</a:t>
            </a:r>
            <a:r>
              <a:rPr lang="en"/>
              <a:t>) to access individual bytes in memory.</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Accessing individual bytes</a:t>
            </a:r>
            <a:endParaRPr/>
          </a:p>
        </p:txBody>
      </p:sp>
      <p:pic>
        <p:nvPicPr>
          <p:cNvPr id="322" name="Google Shape;322;p38"/>
          <p:cNvPicPr preferRelativeResize="0"/>
          <p:nvPr/>
        </p:nvPicPr>
        <p:blipFill>
          <a:blip r:embed="rId3">
            <a:alphaModFix/>
          </a:blip>
          <a:stretch>
            <a:fillRect/>
          </a:stretch>
        </p:blipFill>
        <p:spPr>
          <a:xfrm>
            <a:off x="47400" y="1654649"/>
            <a:ext cx="7226526" cy="1917400"/>
          </a:xfrm>
          <a:prstGeom prst="rect">
            <a:avLst/>
          </a:prstGeom>
          <a:noFill/>
          <a:ln>
            <a:noFill/>
          </a:ln>
        </p:spPr>
      </p:pic>
      <p:sp>
        <p:nvSpPr>
          <p:cNvPr id="323" name="Google Shape;323;p38"/>
          <p:cNvSpPr txBox="1"/>
          <p:nvPr/>
        </p:nvSpPr>
        <p:spPr>
          <a:xfrm>
            <a:off x="2061000" y="2703425"/>
            <a:ext cx="491700" cy="45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C00000"/>
                </a:solidFill>
                <a:latin typeface="Crimson Pro Black"/>
                <a:ea typeface="Crimson Pro Black"/>
                <a:cs typeface="Crimson Pro Black"/>
                <a:sym typeface="Crimson Pro Black"/>
              </a:rPr>
              <a:t>R4</a:t>
            </a:r>
            <a:endParaRPr sz="1800">
              <a:solidFill>
                <a:srgbClr val="C00000"/>
              </a:solidFill>
              <a:latin typeface="Crimson Pro Black"/>
              <a:ea typeface="Crimson Pro Black"/>
              <a:cs typeface="Crimson Pro Black"/>
              <a:sym typeface="Crimson Pro Black"/>
            </a:endParaRPr>
          </a:p>
        </p:txBody>
      </p:sp>
      <p:sp>
        <p:nvSpPr>
          <p:cNvPr id="324" name="Google Shape;324;p38"/>
          <p:cNvSpPr txBox="1"/>
          <p:nvPr/>
        </p:nvSpPr>
        <p:spPr>
          <a:xfrm>
            <a:off x="5120700" y="1654650"/>
            <a:ext cx="3897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38761D"/>
                </a:solidFill>
                <a:latin typeface="Crimson Pro Black"/>
                <a:ea typeface="Crimson Pro Black"/>
                <a:cs typeface="Crimson Pro Black"/>
                <a:sym typeface="Crimson Pro Black"/>
              </a:rPr>
              <a:t>Leaves the rest of the bytes to be 0.</a:t>
            </a:r>
            <a:endParaRPr sz="1800">
              <a:solidFill>
                <a:srgbClr val="38761D"/>
              </a:solidFill>
              <a:latin typeface="Crimson Pro Black"/>
              <a:ea typeface="Crimson Pro Black"/>
              <a:cs typeface="Crimson Pro Black"/>
              <a:sym typeface="Crimson Pro Black"/>
            </a:endParaRPr>
          </a:p>
        </p:txBody>
      </p:sp>
      <p:sp>
        <p:nvSpPr>
          <p:cNvPr id="325" name="Google Shape;325;p38"/>
          <p:cNvSpPr txBox="1"/>
          <p:nvPr/>
        </p:nvSpPr>
        <p:spPr>
          <a:xfrm>
            <a:off x="5151913" y="2263650"/>
            <a:ext cx="402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0000FF"/>
                </a:solidFill>
                <a:latin typeface="Crimson Pro Black"/>
                <a:ea typeface="Crimson Pro Black"/>
                <a:cs typeface="Crimson Pro Black"/>
                <a:sym typeface="Crimson Pro Black"/>
              </a:rPr>
              <a:t>Leaves the rest of the bytes to be 1 (signed).</a:t>
            </a:r>
            <a:endParaRPr sz="1500">
              <a:solidFill>
                <a:srgbClr val="0000FF"/>
              </a:solidFill>
              <a:latin typeface="Crimson Pro Black"/>
              <a:ea typeface="Crimson Pro Black"/>
              <a:cs typeface="Crimson Pro Black"/>
              <a:sym typeface="Crimson Pro Black"/>
            </a:endParaRPr>
          </a:p>
        </p:txBody>
      </p:sp>
      <p:sp>
        <p:nvSpPr>
          <p:cNvPr id="326" name="Google Shape;326;p38"/>
          <p:cNvSpPr txBox="1"/>
          <p:nvPr/>
        </p:nvSpPr>
        <p:spPr>
          <a:xfrm>
            <a:off x="5152875" y="2872650"/>
            <a:ext cx="389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00FF"/>
                </a:solidFill>
                <a:latin typeface="Crimson Pro Black"/>
                <a:ea typeface="Crimson Pro Black"/>
                <a:cs typeface="Crimson Pro Black"/>
                <a:sym typeface="Crimson Pro Black"/>
              </a:rPr>
              <a:t>Stores the the 0x9B into R4 at Byte 3</a:t>
            </a:r>
            <a:endParaRPr>
              <a:solidFill>
                <a:srgbClr val="FF00FF"/>
              </a:solidFill>
              <a:latin typeface="Crimson Pro Black"/>
              <a:ea typeface="Crimson Pro Black"/>
              <a:cs typeface="Crimson Pro Black"/>
              <a:sym typeface="Crimson Pro Black"/>
            </a:endParaRPr>
          </a:p>
        </p:txBody>
      </p:sp>
      <p:sp>
        <p:nvSpPr>
          <p:cNvPr id="327" name="Google Shape;327;p38"/>
          <p:cNvSpPr/>
          <p:nvPr/>
        </p:nvSpPr>
        <p:spPr>
          <a:xfrm>
            <a:off x="3054925" y="3012725"/>
            <a:ext cx="1716900" cy="1577700"/>
          </a:xfrm>
          <a:prstGeom prst="flowChartAlternateProcess">
            <a:avLst/>
          </a:prstGeom>
          <a:noFill/>
          <a:ln cap="flat" cmpd="sng" w="2857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FF"/>
              </a:solidFill>
            </a:endParaRPr>
          </a:p>
        </p:txBody>
      </p:sp>
      <p:graphicFrame>
        <p:nvGraphicFramePr>
          <p:cNvPr id="328" name="Google Shape;328;p38"/>
          <p:cNvGraphicFramePr/>
          <p:nvPr/>
        </p:nvGraphicFramePr>
        <p:xfrm>
          <a:off x="3166400" y="4086925"/>
          <a:ext cx="3000000" cy="3000000"/>
        </p:xfrm>
        <a:graphic>
          <a:graphicData uri="http://schemas.openxmlformats.org/drawingml/2006/table">
            <a:tbl>
              <a:tblPr>
                <a:noFill/>
                <a:tableStyleId>{2C655DA4-D092-4164-A752-EE397B89345E}</a:tableStyleId>
              </a:tblPr>
              <a:tblGrid>
                <a:gridCol w="382850"/>
                <a:gridCol w="382850"/>
                <a:gridCol w="382850"/>
                <a:gridCol w="382850"/>
              </a:tblGrid>
              <a:tr h="381000">
                <a:tc>
                  <a:txBody>
                    <a:bodyPr/>
                    <a:lstStyle/>
                    <a:p>
                      <a:pPr indent="0" lvl="0" marL="0" rtl="0" algn="ctr">
                        <a:spcBef>
                          <a:spcPts val="0"/>
                        </a:spcBef>
                        <a:spcAft>
                          <a:spcPts val="0"/>
                        </a:spcAft>
                        <a:buNone/>
                      </a:pPr>
                      <a:r>
                        <a:rPr lang="en">
                          <a:solidFill>
                            <a:srgbClr val="FF0000"/>
                          </a:solidFill>
                        </a:rPr>
                        <a:t>9B</a:t>
                      </a:r>
                      <a:endParaRPr>
                        <a:solidFill>
                          <a:srgbClr val="FF0000"/>
                        </a:solidFill>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dk1"/>
                          </a:solidFill>
                        </a:rPr>
                        <a:t>8C</a:t>
                      </a: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42</a:t>
                      </a: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03</a:t>
                      </a:r>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329" name="Google Shape;329;p38"/>
          <p:cNvSpPr/>
          <p:nvPr/>
        </p:nvSpPr>
        <p:spPr>
          <a:xfrm rot="5400000">
            <a:off x="4092775" y="3682599"/>
            <a:ext cx="419700" cy="256800"/>
          </a:xfrm>
          <a:prstGeom prst="stripedRightArrow">
            <a:avLst>
              <a:gd fmla="val 50000" name="adj1"/>
              <a:gd fmla="val 50000" name="adj2"/>
            </a:avLst>
          </a:prstGeom>
          <a:solidFill>
            <a:schemeClr val="accent1"/>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9"/>
          <p:cNvSpPr/>
          <p:nvPr/>
        </p:nvSpPr>
        <p:spPr>
          <a:xfrm rot="5400000">
            <a:off x="3439325" y="3448175"/>
            <a:ext cx="2108100" cy="224400"/>
          </a:xfrm>
          <a:prstGeom prst="roundRect">
            <a:avLst>
              <a:gd fmla="val 50000" name="adj"/>
            </a:avLst>
          </a:prstGeom>
          <a:solidFill>
            <a:srgbClr val="0B213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400">
              <a:solidFill>
                <a:srgbClr val="FFFCE9"/>
              </a:solidFill>
              <a:latin typeface="Space Grotesk"/>
              <a:ea typeface="Space Grotesk"/>
              <a:cs typeface="Space Grotesk"/>
              <a:sym typeface="Space Grotesk"/>
            </a:endParaRPr>
          </a:p>
        </p:txBody>
      </p:sp>
      <p:sp>
        <p:nvSpPr>
          <p:cNvPr id="335" name="Google Shape;335;p3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Operating on Strings</a:t>
            </a:r>
            <a:endParaRPr/>
          </a:p>
        </p:txBody>
      </p:sp>
      <p:sp>
        <p:nvSpPr>
          <p:cNvPr id="336" name="Google Shape;336;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a:t>Array of characters – null terminated (0x00) in high-level languages.</a:t>
            </a:r>
            <a:endParaRPr sz="1900"/>
          </a:p>
          <a:p>
            <a:pPr indent="0" lvl="0" marL="0" rtl="0" algn="l">
              <a:spcBef>
                <a:spcPts val="1000"/>
              </a:spcBef>
              <a:spcAft>
                <a:spcPts val="0"/>
              </a:spcAft>
              <a:buNone/>
            </a:pPr>
            <a:r>
              <a:t/>
            </a:r>
            <a:endParaRPr/>
          </a:p>
          <a:p>
            <a:pPr indent="0" lvl="0" marL="0" rtl="0" algn="l">
              <a:spcBef>
                <a:spcPts val="1000"/>
              </a:spcBef>
              <a:spcAft>
                <a:spcPts val="1000"/>
              </a:spcAft>
              <a:buNone/>
            </a:pPr>
            <a:r>
              <a:rPr lang="en">
                <a:latin typeface="Crimson Pro Black"/>
                <a:ea typeface="Crimson Pro Black"/>
                <a:cs typeface="Crimson Pro Black"/>
                <a:sym typeface="Crimson Pro Black"/>
              </a:rPr>
              <a:t>“</a:t>
            </a:r>
            <a:r>
              <a:rPr lang="en">
                <a:solidFill>
                  <a:srgbClr val="C00000"/>
                </a:solidFill>
                <a:latin typeface="Crimson Pro Black"/>
                <a:ea typeface="Crimson Pro Black"/>
                <a:cs typeface="Crimson Pro Black"/>
                <a:sym typeface="Crimson Pro Black"/>
              </a:rPr>
              <a:t>H</a:t>
            </a:r>
            <a:r>
              <a:rPr lang="en">
                <a:solidFill>
                  <a:srgbClr val="2C7048"/>
                </a:solidFill>
                <a:latin typeface="Crimson Pro Black"/>
                <a:ea typeface="Crimson Pro Black"/>
                <a:cs typeface="Crimson Pro Black"/>
                <a:sym typeface="Crimson Pro Black"/>
              </a:rPr>
              <a:t>e</a:t>
            </a:r>
            <a:r>
              <a:rPr lang="en">
                <a:solidFill>
                  <a:srgbClr val="480794"/>
                </a:solidFill>
                <a:latin typeface="Crimson Pro Black"/>
                <a:ea typeface="Crimson Pro Black"/>
                <a:cs typeface="Crimson Pro Black"/>
                <a:sym typeface="Crimson Pro Black"/>
              </a:rPr>
              <a:t>l</a:t>
            </a:r>
            <a:r>
              <a:rPr lang="en">
                <a:solidFill>
                  <a:schemeClr val="accent1"/>
                </a:solidFill>
                <a:latin typeface="Crimson Pro Black"/>
                <a:ea typeface="Crimson Pro Black"/>
                <a:cs typeface="Crimson Pro Black"/>
                <a:sym typeface="Crimson Pro Black"/>
              </a:rPr>
              <a:t>l</a:t>
            </a:r>
            <a:r>
              <a:rPr lang="en">
                <a:solidFill>
                  <a:srgbClr val="FF9900"/>
                </a:solidFill>
                <a:latin typeface="Crimson Pro Black"/>
                <a:ea typeface="Crimson Pro Black"/>
                <a:cs typeface="Crimson Pro Black"/>
                <a:sym typeface="Crimson Pro Black"/>
              </a:rPr>
              <a:t>o</a:t>
            </a:r>
            <a:r>
              <a:rPr lang="en">
                <a:solidFill>
                  <a:srgbClr val="FF00FF"/>
                </a:solidFill>
                <a:latin typeface="Crimson Pro Black"/>
                <a:ea typeface="Crimson Pro Black"/>
                <a:cs typeface="Crimson Pro Black"/>
                <a:sym typeface="Crimson Pro Black"/>
              </a:rPr>
              <a:t>!</a:t>
            </a:r>
            <a:r>
              <a:rPr lang="en">
                <a:latin typeface="Crimson Pro Black"/>
                <a:ea typeface="Crimson Pro Black"/>
                <a:cs typeface="Crimson Pro Black"/>
                <a:sym typeface="Crimson Pro Black"/>
              </a:rPr>
              <a:t>” </a:t>
            </a:r>
            <a:r>
              <a:rPr lang="en"/>
              <a:t>= </a:t>
            </a:r>
            <a:r>
              <a:rPr lang="en">
                <a:latin typeface="Crimson Pro Black"/>
                <a:ea typeface="Crimson Pro Black"/>
                <a:cs typeface="Crimson Pro Black"/>
                <a:sym typeface="Crimson Pro Black"/>
              </a:rPr>
              <a:t>(0x </a:t>
            </a:r>
            <a:r>
              <a:rPr lang="en">
                <a:solidFill>
                  <a:srgbClr val="C00000"/>
                </a:solidFill>
                <a:latin typeface="Crimson Pro Black"/>
                <a:ea typeface="Crimson Pro Black"/>
                <a:cs typeface="Crimson Pro Black"/>
                <a:sym typeface="Crimson Pro Black"/>
              </a:rPr>
              <a:t>48</a:t>
            </a:r>
            <a:r>
              <a:rPr lang="en">
                <a:latin typeface="Crimson Pro Black"/>
                <a:ea typeface="Crimson Pro Black"/>
                <a:cs typeface="Crimson Pro Black"/>
                <a:sym typeface="Crimson Pro Black"/>
              </a:rPr>
              <a:t> </a:t>
            </a:r>
            <a:r>
              <a:rPr lang="en">
                <a:solidFill>
                  <a:srgbClr val="2C7048"/>
                </a:solidFill>
                <a:latin typeface="Crimson Pro Black"/>
                <a:ea typeface="Crimson Pro Black"/>
                <a:cs typeface="Crimson Pro Black"/>
                <a:sym typeface="Crimson Pro Black"/>
              </a:rPr>
              <a:t>65</a:t>
            </a:r>
            <a:r>
              <a:rPr lang="en">
                <a:latin typeface="Crimson Pro Black"/>
                <a:ea typeface="Crimson Pro Black"/>
                <a:cs typeface="Crimson Pro Black"/>
                <a:sym typeface="Crimson Pro Black"/>
              </a:rPr>
              <a:t> </a:t>
            </a:r>
            <a:r>
              <a:rPr lang="en">
                <a:solidFill>
                  <a:srgbClr val="594EBC"/>
                </a:solidFill>
                <a:latin typeface="Crimson Pro Black"/>
                <a:ea typeface="Crimson Pro Black"/>
                <a:cs typeface="Crimson Pro Black"/>
                <a:sym typeface="Crimson Pro Black"/>
              </a:rPr>
              <a:t>6C</a:t>
            </a:r>
            <a:r>
              <a:rPr lang="en">
                <a:latin typeface="Crimson Pro Black"/>
                <a:ea typeface="Crimson Pro Black"/>
                <a:cs typeface="Crimson Pro Black"/>
                <a:sym typeface="Crimson Pro Black"/>
              </a:rPr>
              <a:t> </a:t>
            </a:r>
            <a:r>
              <a:rPr lang="en">
                <a:solidFill>
                  <a:schemeClr val="accent1"/>
                </a:solidFill>
                <a:latin typeface="Crimson Pro Black"/>
                <a:ea typeface="Crimson Pro Black"/>
                <a:cs typeface="Crimson Pro Black"/>
                <a:sym typeface="Crimson Pro Black"/>
              </a:rPr>
              <a:t>6C</a:t>
            </a:r>
            <a:r>
              <a:rPr lang="en">
                <a:latin typeface="Crimson Pro Black"/>
                <a:ea typeface="Crimson Pro Black"/>
                <a:cs typeface="Crimson Pro Black"/>
                <a:sym typeface="Crimson Pro Black"/>
              </a:rPr>
              <a:t> </a:t>
            </a:r>
            <a:r>
              <a:rPr lang="en">
                <a:solidFill>
                  <a:srgbClr val="FF9900"/>
                </a:solidFill>
                <a:latin typeface="Crimson Pro Black"/>
                <a:ea typeface="Crimson Pro Black"/>
                <a:cs typeface="Crimson Pro Black"/>
                <a:sym typeface="Crimson Pro Black"/>
              </a:rPr>
              <a:t>6F</a:t>
            </a:r>
            <a:r>
              <a:rPr lang="en">
                <a:latin typeface="Crimson Pro Black"/>
                <a:ea typeface="Crimson Pro Black"/>
                <a:cs typeface="Crimson Pro Black"/>
                <a:sym typeface="Crimson Pro Black"/>
              </a:rPr>
              <a:t> </a:t>
            </a:r>
            <a:r>
              <a:rPr lang="en">
                <a:solidFill>
                  <a:srgbClr val="FF00FF"/>
                </a:solidFill>
                <a:latin typeface="Crimson Pro Black"/>
                <a:ea typeface="Crimson Pro Black"/>
                <a:cs typeface="Crimson Pro Black"/>
                <a:sym typeface="Crimson Pro Black"/>
              </a:rPr>
              <a:t>21</a:t>
            </a:r>
            <a:r>
              <a:rPr lang="en">
                <a:latin typeface="Crimson Pro Black"/>
                <a:ea typeface="Crimson Pro Black"/>
                <a:cs typeface="Crimson Pro Black"/>
                <a:sym typeface="Crimson Pro Black"/>
              </a:rPr>
              <a:t> 00)</a:t>
            </a:r>
            <a:r>
              <a:rPr lang="en"/>
              <a:t> stored in memory. </a:t>
            </a:r>
            <a:endParaRPr/>
          </a:p>
        </p:txBody>
      </p:sp>
      <p:cxnSp>
        <p:nvCxnSpPr>
          <p:cNvPr id="337" name="Google Shape;337;p39"/>
          <p:cNvCxnSpPr/>
          <p:nvPr/>
        </p:nvCxnSpPr>
        <p:spPr>
          <a:xfrm>
            <a:off x="4493375" y="2680650"/>
            <a:ext cx="14700" cy="1701900"/>
          </a:xfrm>
          <a:prstGeom prst="straightConnector1">
            <a:avLst/>
          </a:prstGeom>
          <a:noFill/>
          <a:ln cap="flat" cmpd="sng" w="38100">
            <a:solidFill>
              <a:schemeClr val="accent6"/>
            </a:solidFill>
            <a:prstDash val="solid"/>
            <a:round/>
            <a:headEnd len="med" w="med" type="none"/>
            <a:tailEnd len="med" w="med" type="stealth"/>
          </a:ln>
        </p:spPr>
      </p:cxnSp>
      <p:sp>
        <p:nvSpPr>
          <p:cNvPr id="338" name="Google Shape;338;p39"/>
          <p:cNvSpPr txBox="1"/>
          <p:nvPr/>
        </p:nvSpPr>
        <p:spPr>
          <a:xfrm>
            <a:off x="3428400" y="4667600"/>
            <a:ext cx="22194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Null Character</a:t>
            </a:r>
            <a:endParaRPr sz="2100">
              <a:solidFill>
                <a:srgbClr val="0E3042"/>
              </a:solidFill>
              <a:latin typeface="Kaisei Decol"/>
              <a:ea typeface="Kaisei Decol"/>
              <a:cs typeface="Kaisei Decol"/>
              <a:sym typeface="Kaisei Deco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Strings in ARM Assembly</a:t>
            </a:r>
            <a:endParaRPr/>
          </a:p>
        </p:txBody>
      </p:sp>
      <p:sp>
        <p:nvSpPr>
          <p:cNvPr id="344" name="Google Shape;344;p40"/>
          <p:cNvSpPr txBox="1"/>
          <p:nvPr>
            <p:ph idx="1" type="body"/>
          </p:nvPr>
        </p:nvSpPr>
        <p:spPr>
          <a:xfrm>
            <a:off x="311700" y="1566175"/>
            <a:ext cx="4226400" cy="300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018"/>
              <a:buFont typeface="Arial"/>
              <a:buNone/>
            </a:pPr>
            <a:r>
              <a:rPr lang="en" sz="1300">
                <a:latin typeface="Victor Mono"/>
                <a:ea typeface="Victor Mono"/>
                <a:cs typeface="Victor Mono"/>
                <a:sym typeface="Victor Mono"/>
              </a:rPr>
              <a:t>// high-level code</a:t>
            </a:r>
            <a:endParaRPr sz="1300">
              <a:latin typeface="Victor Mono"/>
              <a:ea typeface="Victor Mono"/>
              <a:cs typeface="Victor Mono"/>
              <a:sym typeface="Victor Mono"/>
            </a:endParaRPr>
          </a:p>
          <a:p>
            <a:pPr indent="0" lvl="0" marL="0" rtl="0" algn="l">
              <a:lnSpc>
                <a:spcPct val="115000"/>
              </a:lnSpc>
              <a:spcBef>
                <a:spcPts val="0"/>
              </a:spcBef>
              <a:spcAft>
                <a:spcPts val="0"/>
              </a:spcAft>
              <a:buSzPts val="1018"/>
              <a:buNone/>
            </a:pPr>
            <a:r>
              <a:rPr lang="en" sz="1300">
                <a:latin typeface="Victor Mono"/>
                <a:ea typeface="Victor Mono"/>
                <a:cs typeface="Victor Mono"/>
                <a:sym typeface="Victor Mono"/>
              </a:rPr>
              <a:t>// chararray[10] declared and</a:t>
            </a:r>
            <a:endParaRPr sz="1300">
              <a:latin typeface="Victor Mono"/>
              <a:ea typeface="Victor Mono"/>
              <a:cs typeface="Victor Mono"/>
              <a:sym typeface="Victor Mono"/>
            </a:endParaRPr>
          </a:p>
          <a:p>
            <a:pPr indent="0" lvl="0" marL="0" rtl="0" algn="l">
              <a:lnSpc>
                <a:spcPct val="115000"/>
              </a:lnSpc>
              <a:spcBef>
                <a:spcPts val="0"/>
              </a:spcBef>
              <a:spcAft>
                <a:spcPts val="0"/>
              </a:spcAft>
              <a:buClr>
                <a:schemeClr val="dk1"/>
              </a:buClr>
              <a:buSzPts val="1018"/>
              <a:buFont typeface="Arial"/>
              <a:buNone/>
            </a:pPr>
            <a:r>
              <a:rPr lang="en" sz="1300">
                <a:latin typeface="Victor Mono"/>
                <a:ea typeface="Victor Mono"/>
                <a:cs typeface="Victor Mono"/>
                <a:sym typeface="Victor Mono"/>
              </a:rPr>
              <a:t>// initialized earlier</a:t>
            </a:r>
            <a:endParaRPr sz="1300">
              <a:latin typeface="Victor Mono"/>
              <a:ea typeface="Victor Mono"/>
              <a:cs typeface="Victor Mono"/>
              <a:sym typeface="Victor Mono"/>
            </a:endParaRPr>
          </a:p>
          <a:p>
            <a:pPr indent="0" lvl="0" marL="0" rtl="0" algn="l">
              <a:lnSpc>
                <a:spcPct val="115000"/>
              </a:lnSpc>
              <a:spcBef>
                <a:spcPts val="0"/>
              </a:spcBef>
              <a:spcAft>
                <a:spcPts val="0"/>
              </a:spcAft>
              <a:buClr>
                <a:schemeClr val="dk1"/>
              </a:buClr>
              <a:buSzPts val="1018"/>
              <a:buFont typeface="Arial"/>
              <a:buNone/>
            </a:pPr>
            <a:r>
              <a:rPr lang="en" sz="1300">
                <a:latin typeface="Victor Mono"/>
                <a:ea typeface="Victor Mono"/>
                <a:cs typeface="Victor Mono"/>
                <a:sym typeface="Victor Mono"/>
              </a:rPr>
              <a:t>int i;</a:t>
            </a:r>
            <a:endParaRPr sz="1300">
              <a:latin typeface="Victor Mono"/>
              <a:ea typeface="Victor Mono"/>
              <a:cs typeface="Victor Mono"/>
              <a:sym typeface="Victor Mono"/>
            </a:endParaRPr>
          </a:p>
          <a:p>
            <a:pPr indent="0" lvl="0" marL="0" rtl="0" algn="l">
              <a:lnSpc>
                <a:spcPct val="115000"/>
              </a:lnSpc>
              <a:spcBef>
                <a:spcPts val="0"/>
              </a:spcBef>
              <a:spcAft>
                <a:spcPts val="0"/>
              </a:spcAft>
              <a:buClr>
                <a:schemeClr val="dk1"/>
              </a:buClr>
              <a:buSzPts val="1018"/>
              <a:buFont typeface="Arial"/>
              <a:buNone/>
            </a:pPr>
            <a:r>
              <a:rPr lang="en" sz="1300">
                <a:latin typeface="Victor Mono"/>
                <a:ea typeface="Victor Mono"/>
                <a:cs typeface="Victor Mono"/>
                <a:sym typeface="Victor Mono"/>
              </a:rPr>
              <a:t>for (i = 0; i &lt; 10; i = i + 1)</a:t>
            </a:r>
            <a:endParaRPr sz="1300">
              <a:latin typeface="Victor Mono"/>
              <a:ea typeface="Victor Mono"/>
              <a:cs typeface="Victor Mono"/>
              <a:sym typeface="Victor Mono"/>
            </a:endParaRPr>
          </a:p>
          <a:p>
            <a:pPr indent="457200" lvl="0" marL="0" rtl="0" algn="l">
              <a:lnSpc>
                <a:spcPct val="115000"/>
              </a:lnSpc>
              <a:spcBef>
                <a:spcPts val="0"/>
              </a:spcBef>
              <a:spcAft>
                <a:spcPts val="0"/>
              </a:spcAft>
              <a:buClr>
                <a:schemeClr val="dk1"/>
              </a:buClr>
              <a:buSzPts val="1018"/>
              <a:buFont typeface="Arial"/>
              <a:buNone/>
            </a:pPr>
            <a:r>
              <a:rPr lang="en" sz="1300">
                <a:latin typeface="Victor Mono"/>
                <a:ea typeface="Victor Mono"/>
                <a:cs typeface="Victor Mono"/>
                <a:sym typeface="Victor Mono"/>
              </a:rPr>
              <a:t>chararray[i] = chararray[i] − 32;</a:t>
            </a:r>
            <a:endParaRPr sz="1300">
              <a:latin typeface="Victor Mono"/>
              <a:ea typeface="Victor Mono"/>
              <a:cs typeface="Victor Mono"/>
              <a:sym typeface="Victor Mono"/>
            </a:endParaRPr>
          </a:p>
          <a:p>
            <a:pPr indent="0" lvl="0" marL="0" rtl="0" algn="l">
              <a:lnSpc>
                <a:spcPct val="115000"/>
              </a:lnSpc>
              <a:spcBef>
                <a:spcPts val="0"/>
              </a:spcBef>
              <a:spcAft>
                <a:spcPts val="0"/>
              </a:spcAft>
              <a:buSzPts val="1018"/>
              <a:buNone/>
            </a:pPr>
            <a:r>
              <a:t/>
            </a:r>
            <a:endParaRPr sz="1300">
              <a:latin typeface="Victor Mono"/>
              <a:ea typeface="Victor Mono"/>
              <a:cs typeface="Victor Mono"/>
              <a:sym typeface="Victor Mono"/>
            </a:endParaRPr>
          </a:p>
        </p:txBody>
      </p:sp>
      <p:sp>
        <p:nvSpPr>
          <p:cNvPr id="345" name="Google Shape;345;p40"/>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fontScale="70000"/>
          </a:bodyPr>
          <a:lstStyle/>
          <a:p>
            <a:pPr indent="0" lvl="0" marL="0" rtl="0" algn="l">
              <a:spcBef>
                <a:spcPts val="0"/>
              </a:spcBef>
              <a:spcAft>
                <a:spcPts val="0"/>
              </a:spcAft>
              <a:buClr>
                <a:schemeClr val="dk1"/>
              </a:buClr>
              <a:buSzPct val="61111"/>
              <a:buFont typeface="Arial"/>
              <a:buNone/>
            </a:pPr>
            <a:r>
              <a:rPr lang="en">
                <a:solidFill>
                  <a:srgbClr val="0000FF"/>
                </a:solidFill>
                <a:latin typeface="Share Tech Mono"/>
                <a:ea typeface="Share Tech Mono"/>
                <a:cs typeface="Share Tech Mono"/>
                <a:sym typeface="Share Tech Mono"/>
              </a:rPr>
              <a:t>@ R0 = base address of chararray (initialized earlier), R1 = i</a:t>
            </a:r>
            <a:endParaRPr>
              <a:solidFill>
                <a:srgbClr val="0000FF"/>
              </a:solidFill>
              <a:latin typeface="Share Tech Mono"/>
              <a:ea typeface="Share Tech Mono"/>
              <a:cs typeface="Share Tech Mono"/>
              <a:sym typeface="Share Tech Mono"/>
            </a:endParaRPr>
          </a:p>
          <a:p>
            <a:pPr indent="45720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MOV R1, #0 </a:t>
            </a:r>
            <a:r>
              <a:rPr lang="en">
                <a:solidFill>
                  <a:srgbClr val="0000FF"/>
                </a:solidFill>
                <a:latin typeface="Share Tech Mono"/>
                <a:ea typeface="Share Tech Mono"/>
                <a:cs typeface="Share Tech Mono"/>
                <a:sym typeface="Share Tech Mono"/>
              </a:rPr>
              <a:t>@ i = 0</a:t>
            </a:r>
            <a:endParaRPr>
              <a:solidFill>
                <a:srgbClr val="0000FF"/>
              </a:solidFill>
              <a:latin typeface="Share Tech Mono"/>
              <a:ea typeface="Share Tech Mono"/>
              <a:cs typeface="Share Tech Mono"/>
              <a:sym typeface="Share Tech Mono"/>
            </a:endParaRPr>
          </a:p>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LOOP CMP R1, #10 </a:t>
            </a:r>
            <a:r>
              <a:rPr lang="en">
                <a:solidFill>
                  <a:srgbClr val="0000FF"/>
                </a:solidFill>
                <a:latin typeface="Share Tech Mono"/>
                <a:ea typeface="Share Tech Mono"/>
                <a:cs typeface="Share Tech Mono"/>
                <a:sym typeface="Share Tech Mono"/>
              </a:rPr>
              <a:t>@ i &lt; 10 ?</a:t>
            </a:r>
            <a:endParaRPr>
              <a:solidFill>
                <a:srgbClr val="0000FF"/>
              </a:solidFill>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BGE DONE </a:t>
            </a:r>
            <a:r>
              <a:rPr lang="en">
                <a:solidFill>
                  <a:srgbClr val="0000FF"/>
                </a:solidFill>
                <a:latin typeface="Share Tech Mono"/>
                <a:ea typeface="Share Tech Mono"/>
                <a:cs typeface="Share Tech Mono"/>
                <a:sym typeface="Share Tech Mono"/>
              </a:rPr>
              <a:t>@ if (i &gt;=10), exit loop</a:t>
            </a:r>
            <a:endParaRPr>
              <a:solidFill>
                <a:srgbClr val="0000FF"/>
              </a:solidFill>
              <a:latin typeface="Share Tech Mono"/>
              <a:ea typeface="Share Tech Mono"/>
              <a:cs typeface="Share Tech Mono"/>
              <a:sym typeface="Share Tech Mono"/>
            </a:endParaRPr>
          </a:p>
          <a:p>
            <a:pPr indent="0" lvl="0" marL="457200" rtl="0" algn="l">
              <a:spcBef>
                <a:spcPts val="0"/>
              </a:spcBef>
              <a:spcAft>
                <a:spcPts val="0"/>
              </a:spcAft>
              <a:buClr>
                <a:schemeClr val="dk1"/>
              </a:buClr>
              <a:buSzPct val="85678"/>
              <a:buFont typeface="Arial"/>
              <a:buNone/>
            </a:pPr>
            <a:r>
              <a:rPr lang="en">
                <a:latin typeface="Share Tech Mono"/>
                <a:ea typeface="Share Tech Mono"/>
                <a:cs typeface="Share Tech Mono"/>
                <a:sym typeface="Share Tech Mono"/>
              </a:rPr>
              <a:t>LDRB R2, [R0, R1]</a:t>
            </a:r>
            <a:r>
              <a:rPr lang="en" sz="1283">
                <a:latin typeface="Share Tech Mono"/>
                <a:ea typeface="Share Tech Mono"/>
                <a:cs typeface="Share Tech Mono"/>
                <a:sym typeface="Share Tech Mono"/>
              </a:rPr>
              <a:t> </a:t>
            </a:r>
            <a:r>
              <a:rPr lang="en" sz="1283">
                <a:solidFill>
                  <a:srgbClr val="0000FF"/>
                </a:solidFill>
                <a:latin typeface="Share Tech Mono"/>
                <a:ea typeface="Share Tech Mono"/>
                <a:cs typeface="Share Tech Mono"/>
                <a:sym typeface="Share Tech Mono"/>
              </a:rPr>
              <a:t>@ R2 = mem[R0+R1] = chararray[i]</a:t>
            </a:r>
            <a:endParaRPr sz="1283">
              <a:solidFill>
                <a:srgbClr val="0000FF"/>
              </a:solidFill>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SUB R2, R2, #32 </a:t>
            </a:r>
            <a:r>
              <a:rPr lang="en">
                <a:solidFill>
                  <a:srgbClr val="0000FF"/>
                </a:solidFill>
                <a:latin typeface="Share Tech Mono"/>
                <a:ea typeface="Share Tech Mono"/>
                <a:cs typeface="Share Tech Mono"/>
                <a:sym typeface="Share Tech Mono"/>
              </a:rPr>
              <a:t>@ R2 = chararray[i] − 32</a:t>
            </a:r>
            <a:endParaRPr>
              <a:solidFill>
                <a:srgbClr val="0000FF"/>
              </a:solidFill>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STRB R2, [R0, R1] </a:t>
            </a:r>
            <a:r>
              <a:rPr lang="en">
                <a:solidFill>
                  <a:srgbClr val="0000FF"/>
                </a:solidFill>
                <a:latin typeface="Share Tech Mono"/>
                <a:ea typeface="Share Tech Mono"/>
                <a:cs typeface="Share Tech Mono"/>
                <a:sym typeface="Share Tech Mono"/>
              </a:rPr>
              <a:t>@ chararray[i] = R2</a:t>
            </a:r>
            <a:endParaRPr>
              <a:solidFill>
                <a:srgbClr val="0000FF"/>
              </a:solidFill>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ADD R1, R1, #1 </a:t>
            </a:r>
            <a:r>
              <a:rPr lang="en">
                <a:solidFill>
                  <a:srgbClr val="0000FF"/>
                </a:solidFill>
                <a:latin typeface="Share Tech Mono"/>
                <a:ea typeface="Share Tech Mono"/>
                <a:cs typeface="Share Tech Mono"/>
                <a:sym typeface="Share Tech Mono"/>
              </a:rPr>
              <a:t>@ i = i + 1</a:t>
            </a:r>
            <a:endParaRPr>
              <a:solidFill>
                <a:srgbClr val="0000FF"/>
              </a:solidFill>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B LOOP </a:t>
            </a:r>
            <a:r>
              <a:rPr lang="en">
                <a:solidFill>
                  <a:srgbClr val="0000FF"/>
                </a:solidFill>
                <a:latin typeface="Share Tech Mono"/>
                <a:ea typeface="Share Tech Mono"/>
                <a:cs typeface="Share Tech Mono"/>
                <a:sym typeface="Share Tech Mono"/>
              </a:rPr>
              <a:t>@ repeat loop</a:t>
            </a:r>
            <a:endParaRPr>
              <a:solidFill>
                <a:srgbClr val="0000FF"/>
              </a:solidFill>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DONE</a:t>
            </a:r>
            <a:endParaRPr>
              <a:latin typeface="Share Tech Mono"/>
              <a:ea typeface="Share Tech Mono"/>
              <a:cs typeface="Share Tech Mono"/>
              <a:sym typeface="Share Tech Mon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1"/>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Function Calls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Functions in ARM</a:t>
            </a:r>
            <a:endParaRPr/>
          </a:p>
        </p:txBody>
      </p:sp>
      <p:sp>
        <p:nvSpPr>
          <p:cNvPr id="356" name="Google Shape;356;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1000"/>
              </a:spcAft>
              <a:buSzPts val="2100"/>
              <a:buChar char="●"/>
            </a:pPr>
            <a:r>
              <a:rPr lang="en"/>
              <a:t>In ARM, the </a:t>
            </a:r>
            <a:r>
              <a:rPr b="1" lang="en">
                <a:solidFill>
                  <a:srgbClr val="0000FF"/>
                </a:solidFill>
              </a:rPr>
              <a:t>caller (function that calls another function)</a:t>
            </a:r>
            <a:r>
              <a:rPr lang="en"/>
              <a:t> conventionally places up to four arguments in registers R0–R3 before making the function call, and the </a:t>
            </a:r>
            <a:r>
              <a:rPr b="1" lang="en">
                <a:solidFill>
                  <a:srgbClr val="FF00FF"/>
                </a:solidFill>
              </a:rPr>
              <a:t>callee (function that is called by another function)</a:t>
            </a:r>
            <a:r>
              <a:rPr lang="en"/>
              <a:t> places the return value in register R0 before finishing.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Functions in ARM</a:t>
            </a:r>
            <a:endParaRPr/>
          </a:p>
        </p:txBody>
      </p:sp>
      <p:sp>
        <p:nvSpPr>
          <p:cNvPr id="362" name="Google Shape;362;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1000"/>
              </a:spcAft>
              <a:buSzPts val="2100"/>
              <a:buChar char="●"/>
            </a:pPr>
            <a:r>
              <a:rPr lang="en"/>
              <a:t>By following this convention, both functions know where to find the arguments and return value, even if the caller and callee were written by different people.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4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Functions in ARM</a:t>
            </a:r>
            <a:endParaRPr/>
          </a:p>
        </p:txBody>
      </p:sp>
      <p:sp>
        <p:nvSpPr>
          <p:cNvPr id="368" name="Google Shape;368;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1000"/>
              </a:spcAft>
              <a:buSzPts val="2100"/>
              <a:buChar char="●"/>
            </a:pPr>
            <a:r>
              <a:rPr lang="en"/>
              <a:t>The caller stores the return address in the link register LR at the same time it jumps to the callee using the branch and link instruction (</a:t>
            </a:r>
            <a:r>
              <a:rPr b="1" lang="en">
                <a:solidFill>
                  <a:srgbClr val="C00000"/>
                </a:solidFill>
                <a:latin typeface="Share Tech Mono"/>
                <a:ea typeface="Share Tech Mono"/>
                <a:cs typeface="Share Tech Mono"/>
                <a:sym typeface="Share Tech Mono"/>
              </a:rPr>
              <a:t>BL</a:t>
            </a:r>
            <a:r>
              <a:rPr lang="en"/>
              <a:t>). The callee must not overwrite any architectural state or memory that the caller is depending 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Functions in ARM</a:t>
            </a:r>
            <a:endParaRPr/>
          </a:p>
        </p:txBody>
      </p:sp>
      <p:sp>
        <p:nvSpPr>
          <p:cNvPr id="374" name="Google Shape;374;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a:t>The callee must not interfere with the behavior of the caller, i.e. the callee must know where to return to after it completes and it must not trample on any registers or memory needed by the caller.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Pseudo Instructions</a:t>
            </a:r>
            <a:endParaRPr/>
          </a:p>
        </p:txBody>
      </p:sp>
      <p:sp>
        <p:nvSpPr>
          <p:cNvPr id="169" name="Google Shape;169;p19"/>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500">
                <a:latin typeface="Share Tech Mono"/>
                <a:ea typeface="Share Tech Mono"/>
                <a:cs typeface="Share Tech Mono"/>
                <a:sym typeface="Share Tech Mono"/>
              </a:rPr>
              <a:t>LDR R3, [R0, R2] @ R3 = scores[i]</a:t>
            </a:r>
            <a:endParaRPr sz="15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t/>
            </a:r>
            <a:endParaRPr sz="1500"/>
          </a:p>
          <a:p>
            <a:pPr indent="0" lvl="0" marL="0" rtl="0" algn="l">
              <a:spcBef>
                <a:spcPts val="0"/>
              </a:spcBef>
              <a:spcAft>
                <a:spcPts val="0"/>
              </a:spcAft>
              <a:buNone/>
            </a:pPr>
            <a:r>
              <a:t/>
            </a:r>
            <a:endParaRPr sz="1500"/>
          </a:p>
        </p:txBody>
      </p:sp>
      <p:sp>
        <p:nvSpPr>
          <p:cNvPr id="170" name="Google Shape;170;p19"/>
          <p:cNvSpPr txBox="1"/>
          <p:nvPr/>
        </p:nvSpPr>
        <p:spPr>
          <a:xfrm>
            <a:off x="4799050" y="1790475"/>
            <a:ext cx="4074300" cy="202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F7D5D"/>
                </a:solidFill>
                <a:latin typeface="Share Tech Mono"/>
                <a:ea typeface="Share Tech Mono"/>
                <a:cs typeface="Share Tech Mono"/>
                <a:sym typeface="Share Tech Mono"/>
              </a:rPr>
              <a:t>LDR</a:t>
            </a:r>
            <a:r>
              <a:rPr lang="en">
                <a:solidFill>
                  <a:srgbClr val="0000FF"/>
                </a:solidFill>
                <a:latin typeface="Kaisei Decol"/>
                <a:ea typeface="Kaisei Decol"/>
                <a:cs typeface="Kaisei Decol"/>
                <a:sym typeface="Kaisei Decol"/>
              </a:rPr>
              <a:t> is a pseudo-instruction.</a:t>
            </a:r>
            <a:endParaRPr>
              <a:solidFill>
                <a:srgbClr val="0000FF"/>
              </a:solidFill>
              <a:latin typeface="Kaisei Decol"/>
              <a:ea typeface="Kaisei Decol"/>
              <a:cs typeface="Kaisei Decol"/>
              <a:sym typeface="Kaisei Decol"/>
            </a:endParaRPr>
          </a:p>
          <a:p>
            <a:pPr indent="0" lvl="0" marL="0" rtl="0" algn="l">
              <a:spcBef>
                <a:spcPts val="0"/>
              </a:spcBef>
              <a:spcAft>
                <a:spcPts val="0"/>
              </a:spcAft>
              <a:buNone/>
            </a:pPr>
            <a:r>
              <a:t/>
            </a:r>
            <a:endParaRPr>
              <a:solidFill>
                <a:srgbClr val="0000FF"/>
              </a:solidFill>
              <a:latin typeface="Kaisei Decol"/>
              <a:ea typeface="Kaisei Decol"/>
              <a:cs typeface="Kaisei Decol"/>
              <a:sym typeface="Kaisei Decol"/>
            </a:endParaRPr>
          </a:p>
          <a:p>
            <a:pPr indent="0" lvl="0" marL="0" rtl="0" algn="l">
              <a:spcBef>
                <a:spcPts val="0"/>
              </a:spcBef>
              <a:spcAft>
                <a:spcPts val="0"/>
              </a:spcAft>
              <a:buNone/>
            </a:pPr>
            <a:r>
              <a:t/>
            </a:r>
            <a:endParaRPr>
              <a:solidFill>
                <a:srgbClr val="0000FF"/>
              </a:solidFill>
              <a:latin typeface="Kaisei Decol"/>
              <a:ea typeface="Kaisei Decol"/>
              <a:cs typeface="Kaisei Decol"/>
              <a:sym typeface="Kaisei Decol"/>
            </a:endParaRPr>
          </a:p>
          <a:p>
            <a:pPr indent="0" lvl="0" marL="0" rtl="0" algn="l">
              <a:spcBef>
                <a:spcPts val="0"/>
              </a:spcBef>
              <a:spcAft>
                <a:spcPts val="0"/>
              </a:spcAft>
              <a:buClr>
                <a:schemeClr val="dk1"/>
              </a:buClr>
              <a:buSzPts val="1100"/>
              <a:buFont typeface="Arial"/>
              <a:buNone/>
            </a:pPr>
            <a:r>
              <a:rPr lang="en">
                <a:solidFill>
                  <a:srgbClr val="B54561"/>
                </a:solidFill>
                <a:latin typeface="Kaisei Decol"/>
                <a:ea typeface="Kaisei Decol"/>
                <a:cs typeface="Kaisei Decol"/>
                <a:sym typeface="Kaisei Decol"/>
              </a:rPr>
              <a:t>These are simple assembly language instructions that do not have a direct machine language equivalent. </a:t>
            </a:r>
            <a:endParaRPr>
              <a:solidFill>
                <a:srgbClr val="B54561"/>
              </a:solidFill>
              <a:latin typeface="Kaisei Decol"/>
              <a:ea typeface="Kaisei Decol"/>
              <a:cs typeface="Kaisei Decol"/>
              <a:sym typeface="Kaisei Decol"/>
            </a:endParaRPr>
          </a:p>
          <a:p>
            <a:pPr indent="0" lvl="0" marL="0" rtl="0" algn="l">
              <a:spcBef>
                <a:spcPts val="0"/>
              </a:spcBef>
              <a:spcAft>
                <a:spcPts val="0"/>
              </a:spcAft>
              <a:buClr>
                <a:schemeClr val="dk1"/>
              </a:buClr>
              <a:buSzPts val="1100"/>
              <a:buFont typeface="Arial"/>
              <a:buNone/>
            </a:pPr>
            <a:r>
              <a:t/>
            </a:r>
            <a:endParaRPr>
              <a:solidFill>
                <a:srgbClr val="B54561"/>
              </a:solidFill>
              <a:latin typeface="Kaisei Decol"/>
              <a:ea typeface="Kaisei Decol"/>
              <a:cs typeface="Kaisei Decol"/>
              <a:sym typeface="Kaisei Decol"/>
            </a:endParaRPr>
          </a:p>
          <a:p>
            <a:pPr indent="0" lvl="0" marL="0" rtl="0" algn="l">
              <a:spcBef>
                <a:spcPts val="0"/>
              </a:spcBef>
              <a:spcAft>
                <a:spcPts val="0"/>
              </a:spcAft>
              <a:buClr>
                <a:schemeClr val="dk1"/>
              </a:buClr>
              <a:buSzPts val="1100"/>
              <a:buFont typeface="Arial"/>
              <a:buNone/>
            </a:pPr>
            <a:r>
              <a:rPr lang="en">
                <a:solidFill>
                  <a:srgbClr val="B54561"/>
                </a:solidFill>
                <a:latin typeface="Kaisei Decol"/>
                <a:ea typeface="Kaisei Decol"/>
                <a:cs typeface="Kaisei Decol"/>
                <a:sym typeface="Kaisei Decol"/>
              </a:rPr>
              <a:t>During assembly, the assembler translates each pseudo-instruction into one or more machine language</a:t>
            </a:r>
            <a:endParaRPr>
              <a:solidFill>
                <a:srgbClr val="B54561"/>
              </a:solidFill>
              <a:latin typeface="Kaisei Decol"/>
              <a:ea typeface="Kaisei Decol"/>
              <a:cs typeface="Kaisei Decol"/>
              <a:sym typeface="Kaisei Decol"/>
            </a:endParaRPr>
          </a:p>
          <a:p>
            <a:pPr indent="0" lvl="0" marL="0" rtl="0" algn="l">
              <a:spcBef>
                <a:spcPts val="0"/>
              </a:spcBef>
              <a:spcAft>
                <a:spcPts val="0"/>
              </a:spcAft>
              <a:buClr>
                <a:schemeClr val="dk1"/>
              </a:buClr>
              <a:buSzPts val="1100"/>
              <a:buFont typeface="Arial"/>
              <a:buNone/>
            </a:pPr>
            <a:r>
              <a:rPr lang="en">
                <a:solidFill>
                  <a:srgbClr val="B54561"/>
                </a:solidFill>
                <a:latin typeface="Kaisei Decol"/>
                <a:ea typeface="Kaisei Decol"/>
                <a:cs typeface="Kaisei Decol"/>
                <a:sym typeface="Kaisei Decol"/>
              </a:rPr>
              <a:t>instructions.</a:t>
            </a:r>
            <a:endParaRPr>
              <a:solidFill>
                <a:srgbClr val="B54561"/>
              </a:solidFill>
              <a:latin typeface="Kaisei Decol"/>
              <a:ea typeface="Kaisei Decol"/>
              <a:cs typeface="Kaisei Decol"/>
              <a:sym typeface="Kaisei Decol"/>
            </a:endParaRPr>
          </a:p>
          <a:p>
            <a:pPr indent="0" lvl="0" marL="0" rtl="0" algn="l">
              <a:spcBef>
                <a:spcPts val="0"/>
              </a:spcBef>
              <a:spcAft>
                <a:spcPts val="0"/>
              </a:spcAft>
              <a:buNone/>
            </a:pPr>
            <a:r>
              <a:t/>
            </a:r>
            <a:endParaRPr>
              <a:solidFill>
                <a:srgbClr val="0000FF"/>
              </a:solidFill>
              <a:latin typeface="Kaisei Decol"/>
              <a:ea typeface="Kaisei Decol"/>
              <a:cs typeface="Kaisei Decol"/>
              <a:sym typeface="Kaisei Decol"/>
            </a:endParaRPr>
          </a:p>
        </p:txBody>
      </p:sp>
      <p:sp>
        <p:nvSpPr>
          <p:cNvPr id="171" name="Google Shape;171;p19"/>
          <p:cNvSpPr txBox="1"/>
          <p:nvPr/>
        </p:nvSpPr>
        <p:spPr>
          <a:xfrm>
            <a:off x="820975" y="2139600"/>
            <a:ext cx="3390000" cy="133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C00000"/>
                </a:solidFill>
                <a:latin typeface="Kaisei Decol"/>
                <a:ea typeface="Kaisei Decol"/>
                <a:cs typeface="Kaisei Decol"/>
                <a:sym typeface="Kaisei Decol"/>
              </a:rPr>
              <a:t>The ARM assembler supports a number of pseudo-instructions that are translated into the appropriate combination of ARM instructions at assembly time.</a:t>
            </a:r>
            <a:endParaRPr>
              <a:solidFill>
                <a:srgbClr val="C00000"/>
              </a:solidFill>
              <a:latin typeface="Kaisei Decol"/>
              <a:ea typeface="Kaisei Decol"/>
              <a:cs typeface="Kaisei Decol"/>
              <a:sym typeface="Kaisei Decol"/>
            </a:endParaRPr>
          </a:p>
          <a:p>
            <a:pPr indent="0" lvl="0" marL="0" rtl="0" algn="l">
              <a:spcBef>
                <a:spcPts val="0"/>
              </a:spcBef>
              <a:spcAft>
                <a:spcPts val="0"/>
              </a:spcAft>
              <a:buClr>
                <a:schemeClr val="dk1"/>
              </a:buClr>
              <a:buSzPts val="1100"/>
              <a:buFont typeface="Arial"/>
              <a:buNone/>
            </a:pPr>
            <a:r>
              <a:t/>
            </a:r>
            <a:endParaRPr>
              <a:solidFill>
                <a:srgbClr val="FF0000"/>
              </a:solidFill>
              <a:latin typeface="Kaisei Decol"/>
              <a:ea typeface="Kaisei Decol"/>
              <a:cs typeface="Kaisei Decol"/>
              <a:sym typeface="Kaisei Decol"/>
            </a:endParaRPr>
          </a:p>
          <a:p>
            <a:pPr indent="0" lvl="0" marL="0" rtl="0" algn="l">
              <a:spcBef>
                <a:spcPts val="0"/>
              </a:spcBef>
              <a:spcAft>
                <a:spcPts val="0"/>
              </a:spcAft>
              <a:buNone/>
            </a:pPr>
            <a:r>
              <a:t/>
            </a:r>
            <a:endParaRPr>
              <a:solidFill>
                <a:srgbClr val="FF0000"/>
              </a:solidFill>
              <a:latin typeface="Kaisei Decol"/>
              <a:ea typeface="Kaisei Decol"/>
              <a:cs typeface="Kaisei Decol"/>
              <a:sym typeface="Kaisei Deco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Functions in ARM</a:t>
            </a:r>
            <a:endParaRPr/>
          </a:p>
        </p:txBody>
      </p:sp>
      <p:sp>
        <p:nvSpPr>
          <p:cNvPr id="380" name="Google Shape;380;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a:t>The callee must not overwrite any architectural state or memory that caller is depending on.</a:t>
            </a:r>
            <a:endParaRPr/>
          </a:p>
          <a:p>
            <a:pPr indent="-361950" lvl="0" marL="457200" rtl="0" algn="l">
              <a:spcBef>
                <a:spcPts val="1000"/>
              </a:spcBef>
              <a:spcAft>
                <a:spcPts val="1000"/>
              </a:spcAft>
              <a:buSzPts val="2100"/>
              <a:buChar char="●"/>
            </a:pPr>
            <a:r>
              <a:rPr lang="en"/>
              <a:t>The callee must leave the saved registers (R4–R11, and LR) and the stack, a portion of memory used for temporary variables, unmodified.</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Branch-and-Link instruction (</a:t>
            </a:r>
            <a:r>
              <a:rPr b="1" lang="en">
                <a:solidFill>
                  <a:srgbClr val="C00000"/>
                </a:solidFill>
                <a:latin typeface="Share Tech Mono"/>
                <a:ea typeface="Share Tech Mono"/>
                <a:cs typeface="Share Tech Mono"/>
                <a:sym typeface="Share Tech Mono"/>
              </a:rPr>
              <a:t>BL</a:t>
            </a:r>
            <a:r>
              <a:rPr lang="en"/>
              <a:t>)</a:t>
            </a:r>
            <a:endParaRPr/>
          </a:p>
        </p:txBody>
      </p:sp>
      <p:sp>
        <p:nvSpPr>
          <p:cNvPr id="386" name="Google Shape;386;p4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800">
                <a:solidFill>
                  <a:srgbClr val="C00000"/>
                </a:solidFill>
                <a:latin typeface="Share Tech Mono"/>
                <a:ea typeface="Share Tech Mono"/>
                <a:cs typeface="Share Tech Mono"/>
                <a:sym typeface="Share Tech Mono"/>
              </a:rPr>
              <a:t>BL </a:t>
            </a:r>
            <a:r>
              <a:rPr lang="en"/>
              <a:t>is used for calling a function.</a:t>
            </a:r>
            <a:endParaRPr/>
          </a:p>
          <a:p>
            <a:pPr indent="0" lvl="0" marL="0" rtl="0" algn="l">
              <a:spcBef>
                <a:spcPts val="1000"/>
              </a:spcBef>
              <a:spcAft>
                <a:spcPts val="1000"/>
              </a:spcAft>
              <a:buNone/>
            </a:pPr>
            <a:r>
              <a:rPr lang="en"/>
              <a:t>ARM moves the link register to PC to return from a function using </a:t>
            </a:r>
            <a:r>
              <a:rPr b="1" lang="en">
                <a:latin typeface="Share Tech Mono"/>
                <a:ea typeface="Share Tech Mono"/>
                <a:cs typeface="Share Tech Mono"/>
                <a:sym typeface="Share Tech Mono"/>
              </a:rPr>
              <a:t>MOV PC, LR</a:t>
            </a:r>
            <a:endParaRPr b="1">
              <a:latin typeface="Share Tech Mono"/>
              <a:ea typeface="Share Tech Mono"/>
              <a:cs typeface="Share Tech Mono"/>
              <a:sym typeface="Share Tech Mon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 function call</a:t>
            </a:r>
            <a:endParaRPr/>
          </a:p>
        </p:txBody>
      </p:sp>
      <p:sp>
        <p:nvSpPr>
          <p:cNvPr id="392" name="Google Shape;392;p48"/>
          <p:cNvSpPr txBox="1"/>
          <p:nvPr>
            <p:ph idx="1" type="body"/>
          </p:nvPr>
        </p:nvSpPr>
        <p:spPr>
          <a:xfrm>
            <a:off x="311700" y="1566175"/>
            <a:ext cx="4226400" cy="30027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Clr>
                <a:schemeClr val="dk1"/>
              </a:buClr>
              <a:buSzPct val="61111"/>
              <a:buFont typeface="Arial"/>
              <a:buNone/>
            </a:pPr>
            <a:r>
              <a:rPr lang="en">
                <a:latin typeface="Victor Mono"/>
                <a:ea typeface="Victor Mono"/>
                <a:cs typeface="Victor Mono"/>
                <a:sym typeface="Victor Mono"/>
              </a:rPr>
              <a:t>int main() {</a:t>
            </a:r>
            <a:endParaRPr>
              <a:latin typeface="Victor Mono"/>
              <a:ea typeface="Victor Mono"/>
              <a:cs typeface="Victor Mono"/>
              <a:sym typeface="Victor Mono"/>
            </a:endParaRPr>
          </a:p>
          <a:p>
            <a:pPr indent="0" lvl="0" marL="0" rtl="0" algn="l">
              <a:spcBef>
                <a:spcPts val="0"/>
              </a:spcBef>
              <a:spcAft>
                <a:spcPts val="0"/>
              </a:spcAft>
              <a:buClr>
                <a:schemeClr val="dk1"/>
              </a:buClr>
              <a:buSzPct val="61111"/>
              <a:buFont typeface="Arial"/>
              <a:buNone/>
            </a:pPr>
            <a:r>
              <a:rPr lang="en">
                <a:latin typeface="Victor Mono"/>
                <a:ea typeface="Victor Mono"/>
                <a:cs typeface="Victor Mono"/>
                <a:sym typeface="Victor Mono"/>
              </a:rPr>
              <a:t>simple();</a:t>
            </a:r>
            <a:endParaRPr>
              <a:latin typeface="Victor Mono"/>
              <a:ea typeface="Victor Mono"/>
              <a:cs typeface="Victor Mono"/>
              <a:sym typeface="Victor Mono"/>
            </a:endParaRPr>
          </a:p>
          <a:p>
            <a:pPr indent="0" lvl="0" marL="0" rtl="0" algn="l">
              <a:spcBef>
                <a:spcPts val="0"/>
              </a:spcBef>
              <a:spcAft>
                <a:spcPts val="0"/>
              </a:spcAft>
              <a:buClr>
                <a:schemeClr val="dk1"/>
              </a:buClr>
              <a:buSzPct val="61111"/>
              <a:buFont typeface="Arial"/>
              <a:buNone/>
            </a:pPr>
            <a:r>
              <a:rPr lang="en">
                <a:latin typeface="Victor Mono"/>
                <a:ea typeface="Victor Mono"/>
                <a:cs typeface="Victor Mono"/>
                <a:sym typeface="Victor Mono"/>
              </a:rPr>
              <a:t>...</a:t>
            </a:r>
            <a:endParaRPr>
              <a:latin typeface="Victor Mono"/>
              <a:ea typeface="Victor Mono"/>
              <a:cs typeface="Victor Mono"/>
              <a:sym typeface="Victor Mono"/>
            </a:endParaRPr>
          </a:p>
          <a:p>
            <a:pPr indent="0" lvl="0" marL="0" rtl="0" algn="l">
              <a:spcBef>
                <a:spcPts val="0"/>
              </a:spcBef>
              <a:spcAft>
                <a:spcPts val="0"/>
              </a:spcAft>
              <a:buClr>
                <a:schemeClr val="dk1"/>
              </a:buClr>
              <a:buSzPct val="61111"/>
              <a:buFont typeface="Arial"/>
              <a:buNone/>
            </a:pPr>
            <a:r>
              <a:rPr lang="en">
                <a:latin typeface="Victor Mono"/>
                <a:ea typeface="Victor Mono"/>
                <a:cs typeface="Victor Mono"/>
                <a:sym typeface="Victor Mono"/>
              </a:rPr>
              <a:t>}</a:t>
            </a:r>
            <a:endParaRPr>
              <a:latin typeface="Victor Mono"/>
              <a:ea typeface="Victor Mono"/>
              <a:cs typeface="Victor Mono"/>
              <a:sym typeface="Victor Mono"/>
            </a:endParaRPr>
          </a:p>
          <a:p>
            <a:pPr indent="0" lvl="0" marL="0" rtl="0" algn="l">
              <a:spcBef>
                <a:spcPts val="0"/>
              </a:spcBef>
              <a:spcAft>
                <a:spcPts val="0"/>
              </a:spcAft>
              <a:buClr>
                <a:schemeClr val="dk1"/>
              </a:buClr>
              <a:buSzPct val="61111"/>
              <a:buFont typeface="Arial"/>
              <a:buNone/>
            </a:pPr>
            <a:r>
              <a:rPr lang="en">
                <a:latin typeface="Victor Mono"/>
                <a:ea typeface="Victor Mono"/>
                <a:cs typeface="Victor Mono"/>
                <a:sym typeface="Victor Mono"/>
              </a:rPr>
              <a:t>// void means the function returns no value</a:t>
            </a:r>
            <a:endParaRPr>
              <a:latin typeface="Victor Mono"/>
              <a:ea typeface="Victor Mono"/>
              <a:cs typeface="Victor Mono"/>
              <a:sym typeface="Victor Mono"/>
            </a:endParaRPr>
          </a:p>
          <a:p>
            <a:pPr indent="0" lvl="0" marL="0" rtl="0" algn="l">
              <a:spcBef>
                <a:spcPts val="0"/>
              </a:spcBef>
              <a:spcAft>
                <a:spcPts val="0"/>
              </a:spcAft>
              <a:buClr>
                <a:schemeClr val="dk1"/>
              </a:buClr>
              <a:buSzPct val="61111"/>
              <a:buFont typeface="Arial"/>
              <a:buNone/>
            </a:pPr>
            <a:r>
              <a:rPr lang="en">
                <a:latin typeface="Victor Mono"/>
                <a:ea typeface="Victor Mono"/>
                <a:cs typeface="Victor Mono"/>
                <a:sym typeface="Victor Mono"/>
              </a:rPr>
              <a:t>void simple() {</a:t>
            </a:r>
            <a:endParaRPr>
              <a:latin typeface="Victor Mono"/>
              <a:ea typeface="Victor Mono"/>
              <a:cs typeface="Victor Mono"/>
              <a:sym typeface="Victor Mono"/>
            </a:endParaRPr>
          </a:p>
          <a:p>
            <a:pPr indent="0" lvl="0" marL="0" rtl="0" algn="l">
              <a:spcBef>
                <a:spcPts val="0"/>
              </a:spcBef>
              <a:spcAft>
                <a:spcPts val="0"/>
              </a:spcAft>
              <a:buClr>
                <a:schemeClr val="dk1"/>
              </a:buClr>
              <a:buSzPct val="61111"/>
              <a:buFont typeface="Arial"/>
              <a:buNone/>
            </a:pPr>
            <a:r>
              <a:rPr lang="en">
                <a:latin typeface="Victor Mono"/>
                <a:ea typeface="Victor Mono"/>
                <a:cs typeface="Victor Mono"/>
                <a:sym typeface="Victor Mono"/>
              </a:rPr>
              <a:t>return;</a:t>
            </a:r>
            <a:endParaRPr>
              <a:latin typeface="Victor Mono"/>
              <a:ea typeface="Victor Mono"/>
              <a:cs typeface="Victor Mono"/>
              <a:sym typeface="Victor Mono"/>
            </a:endParaRPr>
          </a:p>
          <a:p>
            <a:pPr indent="0" lvl="0" marL="0" rtl="0" algn="l">
              <a:spcBef>
                <a:spcPts val="0"/>
              </a:spcBef>
              <a:spcAft>
                <a:spcPts val="0"/>
              </a:spcAft>
              <a:buClr>
                <a:schemeClr val="dk1"/>
              </a:buClr>
              <a:buSzPct val="61111"/>
              <a:buFont typeface="Arial"/>
              <a:buNone/>
            </a:pPr>
            <a:r>
              <a:rPr lang="en">
                <a:latin typeface="Victor Mono"/>
                <a:ea typeface="Victor Mono"/>
                <a:cs typeface="Victor Mono"/>
                <a:sym typeface="Victor Mono"/>
              </a:rPr>
              <a:t>}</a:t>
            </a:r>
            <a:endParaRPr>
              <a:latin typeface="Victor Mono"/>
              <a:ea typeface="Victor Mono"/>
              <a:cs typeface="Victor Mono"/>
              <a:sym typeface="Victor Mono"/>
            </a:endParaRPr>
          </a:p>
          <a:p>
            <a:pPr indent="0" lvl="0" marL="0" rtl="0" algn="l">
              <a:spcBef>
                <a:spcPts val="0"/>
              </a:spcBef>
              <a:spcAft>
                <a:spcPts val="0"/>
              </a:spcAft>
              <a:buNone/>
            </a:pPr>
            <a:r>
              <a:t/>
            </a:r>
            <a:endParaRPr>
              <a:latin typeface="Victor Mono"/>
              <a:ea typeface="Victor Mono"/>
              <a:cs typeface="Victor Mono"/>
              <a:sym typeface="Victor Mono"/>
            </a:endParaRPr>
          </a:p>
        </p:txBody>
      </p:sp>
      <p:sp>
        <p:nvSpPr>
          <p:cNvPr id="393" name="Google Shape;393;p48"/>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018"/>
              <a:buFont typeface="Arial"/>
              <a:buNone/>
            </a:pPr>
            <a:r>
              <a:rPr lang="en" sz="1365">
                <a:latin typeface="Share Tech Mono"/>
                <a:ea typeface="Share Tech Mono"/>
                <a:cs typeface="Share Tech Mono"/>
                <a:sym typeface="Share Tech Mono"/>
              </a:rPr>
              <a:t>0x00008000 MAIN ...</a:t>
            </a:r>
            <a:endParaRPr sz="1365">
              <a:latin typeface="Share Tech Mono"/>
              <a:ea typeface="Share Tech Mono"/>
              <a:cs typeface="Share Tech Mono"/>
              <a:sym typeface="Share Tech Mono"/>
            </a:endParaRPr>
          </a:p>
          <a:p>
            <a:pPr indent="0" lvl="0" marL="0" rtl="0" algn="l">
              <a:lnSpc>
                <a:spcPct val="95000"/>
              </a:lnSpc>
              <a:spcBef>
                <a:spcPts val="0"/>
              </a:spcBef>
              <a:spcAft>
                <a:spcPts val="0"/>
              </a:spcAft>
              <a:buClr>
                <a:schemeClr val="dk1"/>
              </a:buClr>
              <a:buSzPts val="1018"/>
              <a:buFont typeface="Arial"/>
              <a:buNone/>
            </a:pPr>
            <a:r>
              <a:rPr lang="en" sz="1365">
                <a:latin typeface="Share Tech Mono"/>
                <a:ea typeface="Share Tech Mono"/>
                <a:cs typeface="Share Tech Mono"/>
                <a:sym typeface="Share Tech Mono"/>
              </a:rPr>
              <a:t>... ...</a:t>
            </a:r>
            <a:endParaRPr sz="1365">
              <a:latin typeface="Share Tech Mono"/>
              <a:ea typeface="Share Tech Mono"/>
              <a:cs typeface="Share Tech Mono"/>
              <a:sym typeface="Share Tech Mono"/>
            </a:endParaRPr>
          </a:p>
          <a:p>
            <a:pPr indent="0" lvl="0" marL="0" rtl="0" algn="l">
              <a:lnSpc>
                <a:spcPct val="95000"/>
              </a:lnSpc>
              <a:spcBef>
                <a:spcPts val="0"/>
              </a:spcBef>
              <a:spcAft>
                <a:spcPts val="0"/>
              </a:spcAft>
              <a:buClr>
                <a:schemeClr val="dk1"/>
              </a:buClr>
              <a:buSzPts val="1018"/>
              <a:buFont typeface="Arial"/>
              <a:buNone/>
            </a:pPr>
            <a:r>
              <a:rPr lang="en" sz="1365">
                <a:latin typeface="Share Tech Mono"/>
                <a:ea typeface="Share Tech Mono"/>
                <a:cs typeface="Share Tech Mono"/>
                <a:sym typeface="Share Tech Mono"/>
              </a:rPr>
              <a:t>0x00008020 BL SIMPLE</a:t>
            </a:r>
            <a:r>
              <a:rPr lang="en" sz="864">
                <a:solidFill>
                  <a:srgbClr val="0000FF"/>
                </a:solidFill>
                <a:latin typeface="Share Tech Mono"/>
                <a:ea typeface="Share Tech Mono"/>
                <a:cs typeface="Share Tech Mono"/>
                <a:sym typeface="Share Tech Mono"/>
              </a:rPr>
              <a:t> @ call the simple function</a:t>
            </a:r>
            <a:endParaRPr sz="864">
              <a:solidFill>
                <a:srgbClr val="0000FF"/>
              </a:solidFill>
              <a:latin typeface="Share Tech Mono"/>
              <a:ea typeface="Share Tech Mono"/>
              <a:cs typeface="Share Tech Mono"/>
              <a:sym typeface="Share Tech Mono"/>
            </a:endParaRPr>
          </a:p>
          <a:p>
            <a:pPr indent="0" lvl="0" marL="0" rtl="0" algn="l">
              <a:lnSpc>
                <a:spcPct val="95000"/>
              </a:lnSpc>
              <a:spcBef>
                <a:spcPts val="0"/>
              </a:spcBef>
              <a:spcAft>
                <a:spcPts val="0"/>
              </a:spcAft>
              <a:buClr>
                <a:schemeClr val="dk1"/>
              </a:buClr>
              <a:buSzPts val="1018"/>
              <a:buFont typeface="Arial"/>
              <a:buNone/>
            </a:pPr>
            <a:r>
              <a:rPr lang="en" sz="1365">
                <a:latin typeface="Share Tech Mono"/>
                <a:ea typeface="Share Tech Mono"/>
                <a:cs typeface="Share Tech Mono"/>
                <a:sym typeface="Share Tech Mono"/>
              </a:rPr>
              <a:t>...</a:t>
            </a:r>
            <a:endParaRPr sz="1365">
              <a:latin typeface="Share Tech Mono"/>
              <a:ea typeface="Share Tech Mono"/>
              <a:cs typeface="Share Tech Mono"/>
              <a:sym typeface="Share Tech Mono"/>
            </a:endParaRPr>
          </a:p>
          <a:p>
            <a:pPr indent="0" lvl="0" marL="0" rtl="0" algn="l">
              <a:lnSpc>
                <a:spcPct val="95000"/>
              </a:lnSpc>
              <a:spcBef>
                <a:spcPts val="0"/>
              </a:spcBef>
              <a:spcAft>
                <a:spcPts val="0"/>
              </a:spcAft>
              <a:buClr>
                <a:schemeClr val="dk1"/>
              </a:buClr>
              <a:buSzPts val="1018"/>
              <a:buFont typeface="Arial"/>
              <a:buNone/>
            </a:pPr>
            <a:r>
              <a:rPr lang="en" sz="1365">
                <a:latin typeface="Share Tech Mono"/>
                <a:ea typeface="Share Tech Mono"/>
                <a:cs typeface="Share Tech Mono"/>
                <a:sym typeface="Share Tech Mono"/>
              </a:rPr>
              <a:t>0x0000902C SIMPLE MOV PC, LR </a:t>
            </a:r>
            <a:r>
              <a:rPr lang="en" sz="1365">
                <a:solidFill>
                  <a:srgbClr val="0000FF"/>
                </a:solidFill>
                <a:latin typeface="Share Tech Mono"/>
                <a:ea typeface="Share Tech Mono"/>
                <a:cs typeface="Share Tech Mono"/>
                <a:sym typeface="Share Tech Mono"/>
              </a:rPr>
              <a:t>@ return</a:t>
            </a:r>
            <a:endParaRPr sz="1365">
              <a:solidFill>
                <a:srgbClr val="0000FF"/>
              </a:solidFill>
              <a:latin typeface="Share Tech Mono"/>
              <a:ea typeface="Share Tech Mono"/>
              <a:cs typeface="Share Tech Mono"/>
              <a:sym typeface="Share Tech Mono"/>
            </a:endParaRPr>
          </a:p>
          <a:p>
            <a:pPr indent="0" lvl="0" marL="0" rtl="0" algn="l">
              <a:lnSpc>
                <a:spcPct val="95000"/>
              </a:lnSpc>
              <a:spcBef>
                <a:spcPts val="0"/>
              </a:spcBef>
              <a:spcAft>
                <a:spcPts val="0"/>
              </a:spcAft>
              <a:buSzPts val="1018"/>
              <a:buNone/>
            </a:pPr>
            <a:r>
              <a:t/>
            </a:r>
            <a:endParaRPr sz="1365">
              <a:latin typeface="Share Tech Mono"/>
              <a:ea typeface="Share Tech Mono"/>
              <a:cs typeface="Share Tech Mono"/>
              <a:sym typeface="Share Tech Mono"/>
            </a:endParaRPr>
          </a:p>
        </p:txBody>
      </p:sp>
      <p:sp>
        <p:nvSpPr>
          <p:cNvPr id="394" name="Google Shape;394;p48"/>
          <p:cNvSpPr/>
          <p:nvPr/>
        </p:nvSpPr>
        <p:spPr>
          <a:xfrm>
            <a:off x="5575450" y="2314950"/>
            <a:ext cx="728100" cy="697200"/>
          </a:xfrm>
          <a:prstGeom prst="cloudCallout">
            <a:avLst>
              <a:gd fmla="val -104443" name="adj1"/>
              <a:gd fmla="val 152503" name="adj2"/>
            </a:avLst>
          </a:prstGeom>
          <a:no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8"/>
          <p:cNvSpPr txBox="1"/>
          <p:nvPr/>
        </p:nvSpPr>
        <p:spPr>
          <a:xfrm>
            <a:off x="3755950" y="3577700"/>
            <a:ext cx="2480100" cy="44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700">
                <a:solidFill>
                  <a:srgbClr val="2C7048"/>
                </a:solidFill>
                <a:latin typeface="Avenir"/>
                <a:ea typeface="Avenir"/>
                <a:cs typeface="Avenir"/>
                <a:sym typeface="Avenir"/>
              </a:rPr>
              <a:t>label of callee(address)</a:t>
            </a:r>
            <a:endParaRPr sz="1000">
              <a:solidFill>
                <a:srgbClr val="2C7048"/>
              </a:solidFill>
              <a:latin typeface="Avenir"/>
              <a:ea typeface="Avenir"/>
              <a:cs typeface="Avenir"/>
              <a:sym typeface="Avenir"/>
            </a:endParaRPr>
          </a:p>
        </p:txBody>
      </p:sp>
      <p:sp>
        <p:nvSpPr>
          <p:cNvPr id="396" name="Google Shape;396;p48"/>
          <p:cNvSpPr/>
          <p:nvPr/>
        </p:nvSpPr>
        <p:spPr>
          <a:xfrm>
            <a:off x="6659250" y="2283975"/>
            <a:ext cx="728100" cy="697200"/>
          </a:xfrm>
          <a:prstGeom prst="cloudCallout">
            <a:avLst>
              <a:gd fmla="val 130061" name="adj1"/>
              <a:gd fmla="val 60503" name="adj2"/>
            </a:avLst>
          </a:prstGeom>
          <a:noFill/>
          <a:ln cap="flat" cmpd="sng" w="9525">
            <a:solidFill>
              <a:srgbClr val="C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00000"/>
              </a:solidFill>
            </a:endParaRPr>
          </a:p>
        </p:txBody>
      </p:sp>
      <p:sp>
        <p:nvSpPr>
          <p:cNvPr id="397" name="Google Shape;397;p48"/>
          <p:cNvSpPr txBox="1"/>
          <p:nvPr/>
        </p:nvSpPr>
        <p:spPr>
          <a:xfrm>
            <a:off x="6428575" y="3130100"/>
            <a:ext cx="2480100" cy="44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rgbClr val="C00000"/>
                </a:solidFill>
                <a:latin typeface="Avenir"/>
                <a:ea typeface="Avenir"/>
                <a:cs typeface="Avenir"/>
                <a:sym typeface="Avenir"/>
              </a:rPr>
              <a:t>address to calling line</a:t>
            </a:r>
            <a:endParaRPr sz="700">
              <a:solidFill>
                <a:srgbClr val="C00000"/>
              </a:solidFill>
              <a:latin typeface="Avenir"/>
              <a:ea typeface="Avenir"/>
              <a:cs typeface="Avenir"/>
              <a:sym typeface="Avenir"/>
            </a:endParaRPr>
          </a:p>
        </p:txBody>
      </p:sp>
      <p:sp>
        <p:nvSpPr>
          <p:cNvPr id="398" name="Google Shape;398;p48"/>
          <p:cNvSpPr txBox="1"/>
          <p:nvPr/>
        </p:nvSpPr>
        <p:spPr>
          <a:xfrm>
            <a:off x="6428575" y="475675"/>
            <a:ext cx="2730600" cy="1577400"/>
          </a:xfrm>
          <a:prstGeom prst="rect">
            <a:avLst/>
          </a:prstGeom>
          <a:solidFill>
            <a:srgbClr val="FFFF00"/>
          </a:solidFill>
          <a:ln cap="flat" cmpd="sng" w="2857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38761D"/>
                </a:solidFill>
                <a:latin typeface="Avenir"/>
                <a:ea typeface="Avenir"/>
                <a:cs typeface="Avenir"/>
                <a:sym typeface="Avenir"/>
              </a:rPr>
              <a:t>Branch and Link Instruction: stores the return address of the next instruction in the link register, and branches to the target </a:t>
            </a:r>
            <a:endParaRPr sz="1600">
              <a:solidFill>
                <a:srgbClr val="38761D"/>
              </a:solidFill>
              <a:latin typeface="Avenir"/>
              <a:ea typeface="Avenir"/>
              <a:cs typeface="Avenir"/>
              <a:sym typeface="Avenir"/>
            </a:endParaRPr>
          </a:p>
        </p:txBody>
      </p:sp>
      <p:sp>
        <p:nvSpPr>
          <p:cNvPr id="399" name="Google Shape;399;p48"/>
          <p:cNvSpPr/>
          <p:nvPr/>
        </p:nvSpPr>
        <p:spPr>
          <a:xfrm>
            <a:off x="4633950" y="2314950"/>
            <a:ext cx="1017600" cy="513600"/>
          </a:xfrm>
          <a:prstGeom prst="wedgeRoundRectCallout">
            <a:avLst>
              <a:gd fmla="val 138863" name="adj1"/>
              <a:gd fmla="val -146705" name="adj2"/>
              <a:gd fmla="val 0" name="adj3"/>
            </a:avLst>
          </a:prstGeom>
          <a:no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a:t>
            </a:r>
            <a:endParaRPr/>
          </a:p>
        </p:txBody>
      </p:sp>
      <p:sp>
        <p:nvSpPr>
          <p:cNvPr id="405" name="Google Shape;405;p49"/>
          <p:cNvSpPr txBox="1"/>
          <p:nvPr>
            <p:ph idx="1" type="body"/>
          </p:nvPr>
        </p:nvSpPr>
        <p:spPr>
          <a:xfrm>
            <a:off x="311700" y="1566175"/>
            <a:ext cx="4226400" cy="30027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latin typeface="Victor Mono"/>
                <a:ea typeface="Victor Mono"/>
                <a:cs typeface="Victor Mono"/>
                <a:sym typeface="Victor Mono"/>
              </a:rPr>
              <a:t>int main() {</a:t>
            </a:r>
            <a:endParaRPr>
              <a:latin typeface="Victor Mono"/>
              <a:ea typeface="Victor Mono"/>
              <a:cs typeface="Victor Mono"/>
              <a:sym typeface="Victor Mono"/>
            </a:endParaRPr>
          </a:p>
          <a:p>
            <a:pPr indent="0" lvl="0" marL="457200" rtl="0" algn="l">
              <a:spcBef>
                <a:spcPts val="0"/>
              </a:spcBef>
              <a:spcAft>
                <a:spcPts val="0"/>
              </a:spcAft>
              <a:buNone/>
            </a:pPr>
            <a:r>
              <a:rPr lang="en">
                <a:latin typeface="Victor Mono"/>
                <a:ea typeface="Victor Mono"/>
                <a:cs typeface="Victor Mono"/>
                <a:sym typeface="Victor Mono"/>
              </a:rPr>
              <a:t>int y;</a:t>
            </a:r>
            <a:endParaRPr>
              <a:latin typeface="Victor Mono"/>
              <a:ea typeface="Victor Mono"/>
              <a:cs typeface="Victor Mono"/>
              <a:sym typeface="Victor Mono"/>
            </a:endParaRPr>
          </a:p>
          <a:p>
            <a:pPr indent="0" lvl="0" marL="457200" rtl="0" algn="l">
              <a:spcBef>
                <a:spcPts val="0"/>
              </a:spcBef>
              <a:spcAft>
                <a:spcPts val="0"/>
              </a:spcAft>
              <a:buNone/>
            </a:pPr>
            <a:r>
              <a:rPr lang="en">
                <a:latin typeface="Victor Mono"/>
                <a:ea typeface="Victor Mono"/>
                <a:cs typeface="Victor Mono"/>
                <a:sym typeface="Victor Mono"/>
              </a:rPr>
              <a:t>...</a:t>
            </a:r>
            <a:endParaRPr>
              <a:latin typeface="Victor Mono"/>
              <a:ea typeface="Victor Mono"/>
              <a:cs typeface="Victor Mono"/>
              <a:sym typeface="Victor Mono"/>
            </a:endParaRPr>
          </a:p>
          <a:p>
            <a:pPr indent="0" lvl="0" marL="457200" rtl="0" algn="l">
              <a:spcBef>
                <a:spcPts val="0"/>
              </a:spcBef>
              <a:spcAft>
                <a:spcPts val="0"/>
              </a:spcAft>
              <a:buNone/>
            </a:pPr>
            <a:r>
              <a:rPr lang="en">
                <a:latin typeface="Victor Mono"/>
                <a:ea typeface="Victor Mono"/>
                <a:cs typeface="Victor Mono"/>
                <a:sym typeface="Victor Mono"/>
              </a:rPr>
              <a:t>y = diffofsums(2, 3, 4, 5);</a:t>
            </a:r>
            <a:endParaRPr>
              <a:latin typeface="Victor Mono"/>
              <a:ea typeface="Victor Mono"/>
              <a:cs typeface="Victor Mono"/>
              <a:sym typeface="Victor Mono"/>
            </a:endParaRPr>
          </a:p>
          <a:p>
            <a:pPr indent="0" lvl="0" marL="457200" rtl="0" algn="l">
              <a:spcBef>
                <a:spcPts val="0"/>
              </a:spcBef>
              <a:spcAft>
                <a:spcPts val="0"/>
              </a:spcAft>
              <a:buNone/>
            </a:pPr>
            <a:r>
              <a:rPr lang="en">
                <a:latin typeface="Victor Mono"/>
                <a:ea typeface="Victor Mono"/>
                <a:cs typeface="Victor Mono"/>
                <a:sym typeface="Victor Mono"/>
              </a:rPr>
              <a:t>...</a:t>
            </a:r>
            <a:endParaRPr>
              <a:latin typeface="Victor Mono"/>
              <a:ea typeface="Victor Mono"/>
              <a:cs typeface="Victor Mono"/>
              <a:sym typeface="Victor Mono"/>
            </a:endParaRPr>
          </a:p>
          <a:p>
            <a:pPr indent="0" lvl="0" marL="0" rtl="0" algn="l">
              <a:spcBef>
                <a:spcPts val="0"/>
              </a:spcBef>
              <a:spcAft>
                <a:spcPts val="0"/>
              </a:spcAft>
              <a:buNone/>
            </a:pPr>
            <a:r>
              <a:rPr lang="en">
                <a:latin typeface="Victor Mono"/>
                <a:ea typeface="Victor Mono"/>
                <a:cs typeface="Victor Mono"/>
                <a:sym typeface="Victor Mono"/>
              </a:rPr>
              <a:t>}</a:t>
            </a:r>
            <a:endParaRPr>
              <a:latin typeface="Victor Mono"/>
              <a:ea typeface="Victor Mono"/>
              <a:cs typeface="Victor Mono"/>
              <a:sym typeface="Victor Mono"/>
            </a:endParaRPr>
          </a:p>
          <a:p>
            <a:pPr indent="0" lvl="0" marL="0" rtl="0" algn="l">
              <a:spcBef>
                <a:spcPts val="0"/>
              </a:spcBef>
              <a:spcAft>
                <a:spcPts val="0"/>
              </a:spcAft>
              <a:buNone/>
            </a:pPr>
            <a:r>
              <a:rPr lang="en">
                <a:latin typeface="Victor Mono"/>
                <a:ea typeface="Victor Mono"/>
                <a:cs typeface="Victor Mono"/>
                <a:sym typeface="Victor Mono"/>
              </a:rPr>
              <a:t>int diffofsums(int f, int g, int h, int i) {</a:t>
            </a:r>
            <a:endParaRPr>
              <a:latin typeface="Victor Mono"/>
              <a:ea typeface="Victor Mono"/>
              <a:cs typeface="Victor Mono"/>
              <a:sym typeface="Victor Mono"/>
            </a:endParaRPr>
          </a:p>
          <a:p>
            <a:pPr indent="0" lvl="0" marL="457200" rtl="0" algn="l">
              <a:spcBef>
                <a:spcPts val="0"/>
              </a:spcBef>
              <a:spcAft>
                <a:spcPts val="0"/>
              </a:spcAft>
              <a:buNone/>
            </a:pPr>
            <a:r>
              <a:rPr lang="en">
                <a:latin typeface="Victor Mono"/>
                <a:ea typeface="Victor Mono"/>
                <a:cs typeface="Victor Mono"/>
                <a:sym typeface="Victor Mono"/>
              </a:rPr>
              <a:t>int result;</a:t>
            </a:r>
            <a:endParaRPr>
              <a:latin typeface="Victor Mono"/>
              <a:ea typeface="Victor Mono"/>
              <a:cs typeface="Victor Mono"/>
              <a:sym typeface="Victor Mono"/>
            </a:endParaRPr>
          </a:p>
          <a:p>
            <a:pPr indent="0" lvl="0" marL="457200" rtl="0" algn="l">
              <a:spcBef>
                <a:spcPts val="0"/>
              </a:spcBef>
              <a:spcAft>
                <a:spcPts val="0"/>
              </a:spcAft>
              <a:buNone/>
            </a:pPr>
            <a:r>
              <a:rPr lang="en">
                <a:latin typeface="Victor Mono"/>
                <a:ea typeface="Victor Mono"/>
                <a:cs typeface="Victor Mono"/>
                <a:sym typeface="Victor Mono"/>
              </a:rPr>
              <a:t>result = (f + g) − (h + i);</a:t>
            </a:r>
            <a:endParaRPr>
              <a:latin typeface="Victor Mono"/>
              <a:ea typeface="Victor Mono"/>
              <a:cs typeface="Victor Mono"/>
              <a:sym typeface="Victor Mono"/>
            </a:endParaRPr>
          </a:p>
          <a:p>
            <a:pPr indent="0" lvl="0" marL="457200" rtl="0" algn="l">
              <a:spcBef>
                <a:spcPts val="0"/>
              </a:spcBef>
              <a:spcAft>
                <a:spcPts val="0"/>
              </a:spcAft>
              <a:buNone/>
            </a:pPr>
            <a:r>
              <a:rPr lang="en">
                <a:latin typeface="Victor Mono"/>
                <a:ea typeface="Victor Mono"/>
                <a:cs typeface="Victor Mono"/>
                <a:sym typeface="Victor Mono"/>
              </a:rPr>
              <a:t>return result;</a:t>
            </a:r>
            <a:endParaRPr>
              <a:latin typeface="Victor Mono"/>
              <a:ea typeface="Victor Mono"/>
              <a:cs typeface="Victor Mono"/>
              <a:sym typeface="Victor Mono"/>
            </a:endParaRPr>
          </a:p>
          <a:p>
            <a:pPr indent="0" lvl="0" marL="0" rtl="0" algn="l">
              <a:spcBef>
                <a:spcPts val="0"/>
              </a:spcBef>
              <a:spcAft>
                <a:spcPts val="0"/>
              </a:spcAft>
              <a:buNone/>
            </a:pPr>
            <a:r>
              <a:rPr lang="en">
                <a:latin typeface="Victor Mono"/>
                <a:ea typeface="Victor Mono"/>
                <a:cs typeface="Victor Mono"/>
                <a:sym typeface="Victor Mono"/>
              </a:rPr>
              <a:t>}</a:t>
            </a:r>
            <a:endParaRPr>
              <a:latin typeface="Victor Mono"/>
              <a:ea typeface="Victor Mono"/>
              <a:cs typeface="Victor Mono"/>
              <a:sym typeface="Victor Mono"/>
            </a:endParaRPr>
          </a:p>
        </p:txBody>
      </p:sp>
      <p:sp>
        <p:nvSpPr>
          <p:cNvPr id="406" name="Google Shape;406;p49"/>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 R4 = y</a:t>
            </a:r>
            <a:endParaRPr>
              <a:latin typeface="Share Tech Mono"/>
              <a:ea typeface="Share Tech Mono"/>
              <a:cs typeface="Share Tech Mono"/>
              <a:sym typeface="Share Tech Mono"/>
            </a:endParaRPr>
          </a:p>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MAIN</a:t>
            </a:r>
            <a:endParaRPr>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a:t>
            </a:r>
            <a:endParaRPr>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MOV R0, #2 @ argument 0 = 2</a:t>
            </a:r>
            <a:endParaRPr>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MOV R1, #3 @ argument 1 = 3</a:t>
            </a:r>
            <a:endParaRPr>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MOV R2, #4 @ argument 2 = 4</a:t>
            </a:r>
            <a:endParaRPr>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MOV R3, #5 @ argument 3 = 5</a:t>
            </a:r>
            <a:endParaRPr>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BL DIFFOFSUMS @ call function</a:t>
            </a:r>
            <a:endParaRPr>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MOV R4, R0 @ y = returned value</a:t>
            </a:r>
            <a:endParaRPr>
              <a:latin typeface="Share Tech Mono"/>
              <a:ea typeface="Share Tech Mono"/>
              <a:cs typeface="Share Tech Mono"/>
              <a:sym typeface="Share Tech Mono"/>
            </a:endParaRPr>
          </a:p>
          <a:p>
            <a:pPr indent="45720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a:t>
            </a:r>
            <a:endParaRPr>
              <a:latin typeface="Share Tech Mono"/>
              <a:ea typeface="Share Tech Mono"/>
              <a:cs typeface="Share Tech Mono"/>
              <a:sym typeface="Share Tech Mono"/>
            </a:endParaRPr>
          </a:p>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 R4 = result</a:t>
            </a:r>
            <a:endParaRPr>
              <a:latin typeface="Share Tech Mono"/>
              <a:ea typeface="Share Tech Mono"/>
              <a:cs typeface="Share Tech Mono"/>
              <a:sym typeface="Share Tech Mono"/>
            </a:endParaRPr>
          </a:p>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DIFFOFSUMS</a:t>
            </a:r>
            <a:endParaRPr>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ADD R8, R0, R1 @ R8 = f + g</a:t>
            </a:r>
            <a:endParaRPr>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ADD R9, R2, R3 @ R9 = h + i</a:t>
            </a:r>
            <a:endParaRPr>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SUB R4, R8, R9 @ result = (f + g) − (h + i)</a:t>
            </a:r>
            <a:endParaRPr>
              <a:latin typeface="Share Tech Mono"/>
              <a:ea typeface="Share Tech Mono"/>
              <a:cs typeface="Share Tech Mono"/>
              <a:sym typeface="Share Tech Mono"/>
            </a:endParaRPr>
          </a:p>
          <a:p>
            <a:pPr indent="0" lvl="0" marL="45720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MOV R0, R4 @ put return value in R0</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MOV PC, LR @ return to caller</a:t>
            </a:r>
            <a:endParaRPr>
              <a:latin typeface="Share Tech Mono"/>
              <a:ea typeface="Share Tech Mono"/>
              <a:cs typeface="Share Tech Mono"/>
              <a:sym typeface="Share Tech Mono"/>
            </a:endParaRPr>
          </a:p>
        </p:txBody>
      </p:sp>
      <p:sp>
        <p:nvSpPr>
          <p:cNvPr id="407" name="Google Shape;407;p49"/>
          <p:cNvSpPr txBox="1"/>
          <p:nvPr/>
        </p:nvSpPr>
        <p:spPr>
          <a:xfrm>
            <a:off x="6507450" y="800100"/>
            <a:ext cx="2523900" cy="1232700"/>
          </a:xfrm>
          <a:prstGeom prst="rect">
            <a:avLst/>
          </a:prstGeom>
          <a:solidFill>
            <a:srgbClr val="F1F12D"/>
          </a:solidFill>
          <a:ln cap="flat" cmpd="sng" w="28575">
            <a:solidFill>
              <a:srgbClr val="A8C8D9"/>
            </a:solidFill>
            <a:prstDash val="solid"/>
            <a:round/>
            <a:headEnd len="sm" w="sm" type="none"/>
            <a:tailEnd len="sm" w="sm" type="none"/>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Avenir"/>
              <a:buChar char="●"/>
            </a:pPr>
            <a:r>
              <a:rPr lang="en">
                <a:latin typeface="Courier New"/>
                <a:ea typeface="Courier New"/>
                <a:cs typeface="Courier New"/>
                <a:sym typeface="Courier New"/>
              </a:rPr>
              <a:t>diffofsums</a:t>
            </a:r>
            <a:r>
              <a:rPr lang="en">
                <a:latin typeface="Avenir"/>
                <a:ea typeface="Avenir"/>
                <a:cs typeface="Avenir"/>
                <a:sym typeface="Avenir"/>
              </a:rPr>
              <a:t> overwrote 3 registers: </a:t>
            </a:r>
            <a:endParaRPr>
              <a:latin typeface="Avenir"/>
              <a:ea typeface="Avenir"/>
              <a:cs typeface="Avenir"/>
              <a:sym typeface="Avenir"/>
            </a:endParaRPr>
          </a:p>
          <a:p>
            <a:pPr indent="-317500" lvl="0" marL="457200" rtl="0" algn="l">
              <a:spcBef>
                <a:spcPts val="0"/>
              </a:spcBef>
              <a:spcAft>
                <a:spcPts val="0"/>
              </a:spcAft>
              <a:buSzPts val="1400"/>
              <a:buFont typeface="Avenir"/>
              <a:buChar char="●"/>
            </a:pPr>
            <a:r>
              <a:rPr lang="en">
                <a:latin typeface="Courier New"/>
                <a:ea typeface="Courier New"/>
                <a:cs typeface="Courier New"/>
                <a:sym typeface="Courier New"/>
              </a:rPr>
              <a:t>diffofsums</a:t>
            </a:r>
            <a:r>
              <a:rPr lang="en">
                <a:latin typeface="Avenir"/>
                <a:ea typeface="Avenir"/>
                <a:cs typeface="Avenir"/>
                <a:sym typeface="Avenir"/>
              </a:rPr>
              <a:t> can use the stack to temporarily store registers</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t/>
            </a:r>
            <a:endParaRPr>
              <a:latin typeface="Avenir"/>
              <a:ea typeface="Avenir"/>
              <a:cs typeface="Avenir"/>
              <a:sym typeface="Avenir"/>
            </a:endParaRPr>
          </a:p>
          <a:p>
            <a:pPr indent="0" lvl="0" marL="0" rtl="0" algn="l">
              <a:spcBef>
                <a:spcPts val="0"/>
              </a:spcBef>
              <a:spcAft>
                <a:spcPts val="0"/>
              </a:spcAft>
              <a:buNone/>
            </a:pPr>
            <a:r>
              <a:t/>
            </a:r>
            <a:endParaRPr>
              <a:latin typeface="Avenir"/>
              <a:ea typeface="Avenir"/>
              <a:cs typeface="Avenir"/>
              <a:sym typeface="Avenir"/>
            </a:endParaRPr>
          </a:p>
        </p:txBody>
      </p:sp>
      <p:sp>
        <p:nvSpPr>
          <p:cNvPr id="408" name="Google Shape;408;p49"/>
          <p:cNvSpPr txBox="1"/>
          <p:nvPr/>
        </p:nvSpPr>
        <p:spPr>
          <a:xfrm>
            <a:off x="4020100" y="4622875"/>
            <a:ext cx="4468500" cy="46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We will revisit this code for improvement←later</a:t>
            </a:r>
            <a:endParaRPr>
              <a:latin typeface="Avenir"/>
              <a:ea typeface="Avenir"/>
              <a:cs typeface="Avenir"/>
              <a:sym typeface="Aveni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Function with Multiple Parameters</a:t>
            </a:r>
            <a:endParaRPr/>
          </a:p>
        </p:txBody>
      </p:sp>
      <p:sp>
        <p:nvSpPr>
          <p:cNvPr id="414" name="Google Shape;414;p50"/>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.global _start</a:t>
            </a:r>
            <a:endParaRPr/>
          </a:p>
          <a:p>
            <a:pPr indent="0" lvl="0" marL="0" rtl="0" algn="l">
              <a:spcBef>
                <a:spcPts val="0"/>
              </a:spcBef>
              <a:spcAft>
                <a:spcPts val="0"/>
              </a:spcAft>
              <a:buNone/>
            </a:pPr>
            <a:r>
              <a:rPr lang="en"/>
              <a:t>_start:</a:t>
            </a:r>
            <a:endParaRPr/>
          </a:p>
          <a:p>
            <a:pPr indent="0" lvl="0" marL="0" rtl="0" algn="l">
              <a:spcBef>
                <a:spcPts val="0"/>
              </a:spcBef>
              <a:spcAft>
                <a:spcPts val="0"/>
              </a:spcAft>
              <a:buNone/>
            </a:pPr>
            <a:r>
              <a:rPr lang="en"/>
              <a:t>    MOV R0, #2          @ First parameter</a:t>
            </a:r>
            <a:endParaRPr/>
          </a:p>
          <a:p>
            <a:pPr indent="0" lvl="0" marL="0" rtl="0" algn="l">
              <a:spcBef>
                <a:spcPts val="0"/>
              </a:spcBef>
              <a:spcAft>
                <a:spcPts val="0"/>
              </a:spcAft>
              <a:buNone/>
            </a:pPr>
            <a:r>
              <a:rPr lang="en"/>
              <a:t>    MOV R1, #3          @ Second parameter</a:t>
            </a:r>
            <a:endParaRPr/>
          </a:p>
          <a:p>
            <a:pPr indent="0" lvl="0" marL="0" rtl="0" algn="l">
              <a:spcBef>
                <a:spcPts val="0"/>
              </a:spcBef>
              <a:spcAft>
                <a:spcPts val="0"/>
              </a:spcAft>
              <a:buNone/>
            </a:pPr>
            <a:r>
              <a:rPr lang="en"/>
              <a:t>    BL add_numbers     @ Call function</a:t>
            </a:r>
            <a:endParaRPr/>
          </a:p>
          <a:p>
            <a:pPr indent="0" lvl="0" marL="0" rtl="0" algn="l">
              <a:spcBef>
                <a:spcPts val="0"/>
              </a:spcBef>
              <a:spcAft>
                <a:spcPts val="0"/>
              </a:spcAft>
              <a:buNone/>
            </a:pPr>
            <a:r>
              <a:rPr lang="en"/>
              <a:t>    B _exit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add_numbers:</a:t>
            </a:r>
            <a:endParaRPr/>
          </a:p>
          <a:p>
            <a:pPr indent="0" lvl="0" marL="0" rtl="0" algn="l">
              <a:spcBef>
                <a:spcPts val="0"/>
              </a:spcBef>
              <a:spcAft>
                <a:spcPts val="0"/>
              </a:spcAft>
              <a:buNone/>
            </a:pPr>
            <a:r>
              <a:rPr lang="en"/>
              <a:t>    ADD R0, R0, R1     @ R0 = R0 + R1</a:t>
            </a:r>
            <a:endParaRPr/>
          </a:p>
          <a:p>
            <a:pPr indent="0" lvl="0" marL="0" rtl="0" algn="l">
              <a:spcBef>
                <a:spcPts val="0"/>
              </a:spcBef>
              <a:spcAft>
                <a:spcPts val="0"/>
              </a:spcAft>
              <a:buNone/>
            </a:pPr>
            <a:r>
              <a:rPr lang="en"/>
              <a:t>    MOV PC, LR              @ Return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_exit:</a:t>
            </a:r>
            <a:endParaRPr/>
          </a:p>
          <a:p>
            <a:pPr indent="0" lvl="0" marL="0" rtl="0" algn="l">
              <a:spcBef>
                <a:spcPts val="0"/>
              </a:spcBef>
              <a:spcAft>
                <a:spcPts val="0"/>
              </a:spcAft>
              <a:buNone/>
            </a:pPr>
            <a:r>
              <a:rPr lang="en"/>
              <a:t>    MOV R7, #1</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1"/>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The Stack</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5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a:t>
            </a:r>
            <a:endParaRPr/>
          </a:p>
        </p:txBody>
      </p:sp>
      <p:sp>
        <p:nvSpPr>
          <p:cNvPr id="425" name="Google Shape;425;p52"/>
          <p:cNvSpPr txBox="1"/>
          <p:nvPr>
            <p:ph idx="1" type="body"/>
          </p:nvPr>
        </p:nvSpPr>
        <p:spPr>
          <a:xfrm>
            <a:off x="311700" y="1152475"/>
            <a:ext cx="6489300" cy="3789900"/>
          </a:xfrm>
          <a:prstGeom prst="rect">
            <a:avLst/>
          </a:prstGeom>
        </p:spPr>
        <p:txBody>
          <a:bodyPr anchorCtr="0" anchor="t" bIns="91425" lIns="91425" spcFirstLastPara="1" rIns="91425" wrap="square" tIns="91425">
            <a:normAutofit fontScale="70000" lnSpcReduction="20000"/>
          </a:bodyPr>
          <a:lstStyle/>
          <a:p>
            <a:pPr indent="-321945" lvl="0" marL="457200" rtl="0" algn="l">
              <a:lnSpc>
                <a:spcPct val="115000"/>
              </a:lnSpc>
              <a:spcBef>
                <a:spcPts val="0"/>
              </a:spcBef>
              <a:spcAft>
                <a:spcPts val="0"/>
              </a:spcAft>
              <a:buSzPct val="100000"/>
              <a:buChar char="●"/>
            </a:pPr>
            <a:r>
              <a:rPr lang="en"/>
              <a:t>The stack is memory that is used to save information within a function.</a:t>
            </a:r>
            <a:endParaRPr/>
          </a:p>
          <a:p>
            <a:pPr indent="-321945" lvl="0" marL="457200" rtl="0" algn="l">
              <a:lnSpc>
                <a:spcPct val="115000"/>
              </a:lnSpc>
              <a:spcBef>
                <a:spcPts val="1000"/>
              </a:spcBef>
              <a:spcAft>
                <a:spcPts val="0"/>
              </a:spcAft>
              <a:buSzPct val="100000"/>
              <a:buChar char="●"/>
            </a:pPr>
            <a:r>
              <a:rPr lang="en"/>
              <a:t>Each function may allocate stack space to store local variables but must deallocate it before returning. </a:t>
            </a:r>
            <a:endParaRPr/>
          </a:p>
          <a:p>
            <a:pPr indent="-321945" lvl="0" marL="457200" rtl="0" algn="l">
              <a:lnSpc>
                <a:spcPct val="115000"/>
              </a:lnSpc>
              <a:spcBef>
                <a:spcPts val="1000"/>
              </a:spcBef>
              <a:spcAft>
                <a:spcPts val="0"/>
              </a:spcAft>
              <a:buSzPct val="100000"/>
              <a:buChar char="●"/>
            </a:pPr>
            <a:r>
              <a:rPr lang="en"/>
              <a:t>Like stack of dishes, last-in-first-out (LIFO) queue</a:t>
            </a:r>
            <a:endParaRPr/>
          </a:p>
          <a:p>
            <a:pPr indent="-321945" lvl="0" marL="457200" rtl="0" algn="l">
              <a:lnSpc>
                <a:spcPct val="115000"/>
              </a:lnSpc>
              <a:spcBef>
                <a:spcPts val="1000"/>
              </a:spcBef>
              <a:spcAft>
                <a:spcPts val="0"/>
              </a:spcAft>
              <a:buSzPct val="100000"/>
              <a:buChar char="●"/>
            </a:pPr>
            <a:r>
              <a:rPr lang="en"/>
              <a:t>Expands: uses more memory when more space needed</a:t>
            </a:r>
            <a:endParaRPr/>
          </a:p>
          <a:p>
            <a:pPr indent="-321945" lvl="0" marL="457200" rtl="0" algn="l">
              <a:lnSpc>
                <a:spcPct val="115000"/>
              </a:lnSpc>
              <a:spcBef>
                <a:spcPts val="1000"/>
              </a:spcBef>
              <a:spcAft>
                <a:spcPts val="0"/>
              </a:spcAft>
              <a:buSzPct val="100000"/>
              <a:buChar char="●"/>
            </a:pPr>
            <a:r>
              <a:rPr lang="en"/>
              <a:t>Contracts: uses less memory when the space no longer needed</a:t>
            </a:r>
            <a:endParaRPr/>
          </a:p>
          <a:p>
            <a:pPr indent="-321945" lvl="0" marL="457200" rtl="0" algn="l">
              <a:lnSpc>
                <a:spcPct val="115000"/>
              </a:lnSpc>
              <a:spcBef>
                <a:spcPts val="1000"/>
              </a:spcBef>
              <a:spcAft>
                <a:spcPts val="0"/>
              </a:spcAft>
              <a:buSzPct val="100000"/>
              <a:buChar char="●"/>
            </a:pPr>
            <a:r>
              <a:rPr lang="en"/>
              <a:t>The stack pointer, SP (R13), is an ordinary ARM register that, by convention, points to the top of the stack. A pointer is a fancy name for a memory address. SP points to (gives the address of) data.</a:t>
            </a:r>
            <a:endParaRPr/>
          </a:p>
          <a:p>
            <a:pPr indent="-321945" lvl="0" marL="457200" rtl="0" algn="l">
              <a:lnSpc>
                <a:spcPct val="115000"/>
              </a:lnSpc>
              <a:spcBef>
                <a:spcPts val="1000"/>
              </a:spcBef>
              <a:spcAft>
                <a:spcPts val="1000"/>
              </a:spcAft>
              <a:buSzPct val="100000"/>
              <a:buChar char="●"/>
            </a:pPr>
            <a:r>
              <a:rPr lang="en"/>
              <a:t>The stack pointer (SP) starts at a high memory address and decrements to expand as needed.</a:t>
            </a:r>
            <a:endParaRPr/>
          </a:p>
        </p:txBody>
      </p:sp>
      <p:pic>
        <p:nvPicPr>
          <p:cNvPr id="426" name="Google Shape;426;p52"/>
          <p:cNvPicPr preferRelativeResize="0"/>
          <p:nvPr/>
        </p:nvPicPr>
        <p:blipFill rotWithShape="1">
          <a:blip r:embed="rId3">
            <a:alphaModFix/>
          </a:blip>
          <a:srcRect b="0" l="0" r="0" t="12165"/>
          <a:stretch/>
        </p:blipFill>
        <p:spPr>
          <a:xfrm>
            <a:off x="7269875" y="815275"/>
            <a:ext cx="1354500" cy="816450"/>
          </a:xfrm>
          <a:prstGeom prst="rect">
            <a:avLst/>
          </a:prstGeom>
          <a:noFill/>
          <a:ln>
            <a:noFill/>
          </a:ln>
        </p:spPr>
      </p:pic>
      <p:pic>
        <p:nvPicPr>
          <p:cNvPr id="427" name="Google Shape;427;p52"/>
          <p:cNvPicPr preferRelativeResize="0"/>
          <p:nvPr/>
        </p:nvPicPr>
        <p:blipFill>
          <a:blip r:embed="rId4">
            <a:alphaModFix/>
          </a:blip>
          <a:stretch>
            <a:fillRect/>
          </a:stretch>
        </p:blipFill>
        <p:spPr>
          <a:xfrm>
            <a:off x="6955051" y="1539575"/>
            <a:ext cx="2054625" cy="3545224"/>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5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for functions</a:t>
            </a:r>
            <a:endParaRPr/>
          </a:p>
        </p:txBody>
      </p:sp>
      <p:sp>
        <p:nvSpPr>
          <p:cNvPr id="433" name="Google Shape;433;p5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1000"/>
              </a:spcAft>
              <a:buSzPts val="2100"/>
              <a:buChar char="-"/>
            </a:pPr>
            <a:r>
              <a:rPr lang="en"/>
              <a:t>One of the important uses of the stack is to save and restore registers that are used by a function.</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5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for functions</a:t>
            </a:r>
            <a:endParaRPr/>
          </a:p>
        </p:txBody>
      </p:sp>
      <p:sp>
        <p:nvSpPr>
          <p:cNvPr id="439" name="Google Shape;439;p5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1000"/>
              </a:spcAft>
              <a:buSzPts val="2100"/>
              <a:buChar char="-"/>
            </a:pPr>
            <a:r>
              <a:rPr lang="en"/>
              <a:t>A function should calculate a return value but have no other unintended side effects. In particular, it should not modify any registers besides R0, the one containing←the return value.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5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for functions</a:t>
            </a:r>
            <a:endParaRPr/>
          </a:p>
        </p:txBody>
      </p:sp>
      <p:sp>
        <p:nvSpPr>
          <p:cNvPr id="445" name="Google Shape;445;p5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1000"/>
              </a:spcAft>
              <a:buSzPts val="2100"/>
              <a:buChar char="-"/>
            </a:pPr>
            <a:r>
              <a:rPr lang="en"/>
              <a:t> The </a:t>
            </a:r>
            <a:r>
              <a:rPr b="1" lang="en">
                <a:latin typeface="Courier New"/>
                <a:ea typeface="Courier New"/>
                <a:cs typeface="Courier New"/>
                <a:sym typeface="Courier New"/>
              </a:rPr>
              <a:t>diffofsums</a:t>
            </a:r>
            <a:r>
              <a:rPr lang="en"/>
              <a:t> function in Code Example 6.21 violates this rule because it modifies R4, R8, and R9. If main had been using these registers before the call to </a:t>
            </a:r>
            <a:r>
              <a:rPr b="1" lang="en">
                <a:latin typeface="Courier New"/>
                <a:ea typeface="Courier New"/>
                <a:cs typeface="Courier New"/>
                <a:sym typeface="Courier New"/>
              </a:rPr>
              <a:t>diffofsums</a:t>
            </a:r>
            <a:r>
              <a:rPr lang="en"/>
              <a:t>, their contents would have been corrupted by the function call.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Memory</a:t>
            </a:r>
            <a:endParaRPr/>
          </a:p>
        </p:txBody>
      </p:sp>
      <p:sp>
        <p:nvSpPr>
          <p:cNvPr id="177" name="Google Shape;177;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scores[200]</a:t>
            </a:r>
            <a:endParaRPr/>
          </a:p>
          <a:p>
            <a:pPr indent="0" lvl="0" marL="0" rtl="0" algn="l">
              <a:spcBef>
                <a:spcPts val="1000"/>
              </a:spcBef>
              <a:spcAft>
                <a:spcPts val="0"/>
              </a:spcAft>
              <a:buNone/>
            </a:pPr>
            <a:r>
              <a:rPr lang="en"/>
              <a:t>200 = length</a:t>
            </a:r>
            <a:endParaRPr/>
          </a:p>
          <a:p>
            <a:pPr indent="0" lvl="0" marL="0" rtl="0" algn="l">
              <a:spcBef>
                <a:spcPts val="1000"/>
              </a:spcBef>
              <a:spcAft>
                <a:spcPts val="1000"/>
              </a:spcAft>
              <a:buNone/>
            </a:pPr>
            <a:r>
              <a:t/>
            </a:r>
            <a:endParaRPr/>
          </a:p>
        </p:txBody>
      </p:sp>
      <p:pic>
        <p:nvPicPr>
          <p:cNvPr id="178" name="Google Shape;178;p20"/>
          <p:cNvPicPr preferRelativeResize="0"/>
          <p:nvPr/>
        </p:nvPicPr>
        <p:blipFill>
          <a:blip r:embed="rId3">
            <a:alphaModFix/>
          </a:blip>
          <a:stretch>
            <a:fillRect/>
          </a:stretch>
        </p:blipFill>
        <p:spPr>
          <a:xfrm>
            <a:off x="3042471" y="1761475"/>
            <a:ext cx="2622800" cy="2616200"/>
          </a:xfrm>
          <a:prstGeom prst="rect">
            <a:avLst/>
          </a:prstGeom>
          <a:noFill/>
          <a:ln>
            <a:noFill/>
          </a:ln>
        </p:spPr>
      </p:pic>
      <p:sp>
        <p:nvSpPr>
          <p:cNvPr id="179" name="Google Shape;179;p20"/>
          <p:cNvSpPr/>
          <p:nvPr/>
        </p:nvSpPr>
        <p:spPr>
          <a:xfrm>
            <a:off x="4805175" y="2249650"/>
            <a:ext cx="322800" cy="388800"/>
          </a:xfrm>
          <a:prstGeom prst="wedgeEllipseCallout">
            <a:avLst>
              <a:gd fmla="val 247762" name="adj1"/>
              <a:gd fmla="val -112281" name="adj2"/>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0"/>
          <p:cNvSpPr txBox="1"/>
          <p:nvPr/>
        </p:nvSpPr>
        <p:spPr>
          <a:xfrm>
            <a:off x="5817725" y="1846100"/>
            <a:ext cx="1144500" cy="38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0000"/>
                </a:solidFill>
                <a:latin typeface="Avenir"/>
                <a:ea typeface="Avenir"/>
                <a:cs typeface="Avenir"/>
                <a:sym typeface="Avenir"/>
              </a:rPr>
              <a:t>index</a:t>
            </a:r>
            <a:endParaRPr sz="1800">
              <a:solidFill>
                <a:srgbClr val="FF0000"/>
              </a:solidFill>
              <a:latin typeface="Avenir"/>
              <a:ea typeface="Avenir"/>
              <a:cs typeface="Avenir"/>
              <a:sym typeface="Aveni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5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for functions …</a:t>
            </a:r>
            <a:endParaRPr/>
          </a:p>
        </p:txBody>
      </p:sp>
      <p:sp>
        <p:nvSpPr>
          <p:cNvPr id="451" name="Google Shape;451;p5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lang="en"/>
              <a:t>To solve the problems of registers to avoid unintended consequences:</a:t>
            </a:r>
            <a:endParaRPr/>
          </a:p>
          <a:p>
            <a:pPr indent="-341947" lvl="0" marL="457200" rtl="0" algn="l">
              <a:spcBef>
                <a:spcPts val="1000"/>
              </a:spcBef>
              <a:spcAft>
                <a:spcPts val="0"/>
              </a:spcAft>
              <a:buSzPct val="100000"/>
              <a:buAutoNum type="arabicPeriod"/>
            </a:pPr>
            <a:r>
              <a:rPr lang="en"/>
              <a:t>A function saves registers on the stack before it modifies them, then restores them from the stack before it returns</a:t>
            </a:r>
            <a:endParaRPr/>
          </a:p>
          <a:p>
            <a:pPr indent="-341947" lvl="0" marL="457200" rtl="0" algn="l">
              <a:spcBef>
                <a:spcPts val="1000"/>
              </a:spcBef>
              <a:spcAft>
                <a:spcPts val="0"/>
              </a:spcAft>
              <a:buSzPct val="100000"/>
              <a:buAutoNum type="arabicPeriod"/>
            </a:pPr>
            <a:r>
              <a:rPr lang="en"/>
              <a:t>Makes space on the stack to store the values of one or more registers</a:t>
            </a:r>
            <a:endParaRPr/>
          </a:p>
          <a:p>
            <a:pPr indent="-341947" lvl="0" marL="457200" rtl="0" algn="l">
              <a:spcBef>
                <a:spcPts val="1000"/>
              </a:spcBef>
              <a:spcAft>
                <a:spcPts val="0"/>
              </a:spcAft>
              <a:buSzPct val="100000"/>
              <a:buAutoNum type="arabicPeriod"/>
            </a:pPr>
            <a:r>
              <a:rPr lang="en"/>
              <a:t>Stores the values of the registers on the stack</a:t>
            </a:r>
            <a:endParaRPr/>
          </a:p>
          <a:p>
            <a:pPr indent="-341947" lvl="0" marL="457200" rtl="0" algn="l">
              <a:spcBef>
                <a:spcPts val="1000"/>
              </a:spcBef>
              <a:spcAft>
                <a:spcPts val="0"/>
              </a:spcAft>
              <a:buSzPct val="100000"/>
              <a:buAutoNum type="arabicPeriod"/>
            </a:pPr>
            <a:r>
              <a:rPr lang="en"/>
              <a:t>Executes the function using the registers</a:t>
            </a:r>
            <a:endParaRPr/>
          </a:p>
          <a:p>
            <a:pPr indent="-341947" lvl="0" marL="457200" rtl="0" algn="l">
              <a:spcBef>
                <a:spcPts val="1000"/>
              </a:spcBef>
              <a:spcAft>
                <a:spcPts val="0"/>
              </a:spcAft>
              <a:buSzPct val="100000"/>
              <a:buAutoNum type="arabicPeriod"/>
            </a:pPr>
            <a:r>
              <a:rPr lang="en"/>
              <a:t>Restores the original values of the registers from the stack</a:t>
            </a:r>
            <a:endParaRPr/>
          </a:p>
          <a:p>
            <a:pPr indent="-341947" lvl="0" marL="457200" rtl="0" algn="l">
              <a:spcBef>
                <a:spcPts val="1000"/>
              </a:spcBef>
              <a:spcAft>
                <a:spcPts val="1000"/>
              </a:spcAft>
              <a:buSzPct val="100000"/>
              <a:buAutoNum type="arabicPeriod"/>
            </a:pPr>
            <a:r>
              <a:rPr lang="en"/>
              <a:t>Deallocates space on the stack</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5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Improved code for function in ARM</a:t>
            </a:r>
            <a:endParaRPr/>
          </a:p>
        </p:txBody>
      </p:sp>
      <p:sp>
        <p:nvSpPr>
          <p:cNvPr id="457" name="Google Shape;457;p57"/>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Clr>
                <a:schemeClr val="dk1"/>
              </a:buClr>
              <a:buSzPct val="61111"/>
              <a:buFont typeface="Arial"/>
              <a:buNone/>
            </a:pPr>
            <a:r>
              <a:rPr lang="en">
                <a:solidFill>
                  <a:srgbClr val="0000FF"/>
                </a:solidFill>
              </a:rPr>
              <a:t>@ R4 = result</a:t>
            </a:r>
            <a:endParaRPr>
              <a:solidFill>
                <a:srgbClr val="0000FF"/>
              </a:solidFill>
            </a:endParaRPr>
          </a:p>
          <a:p>
            <a:pPr indent="0" lvl="0" marL="0" rtl="0" algn="l">
              <a:spcBef>
                <a:spcPts val="0"/>
              </a:spcBef>
              <a:spcAft>
                <a:spcPts val="0"/>
              </a:spcAft>
              <a:buClr>
                <a:schemeClr val="dk1"/>
              </a:buClr>
              <a:buSzPct val="61111"/>
              <a:buFont typeface="Arial"/>
              <a:buNone/>
            </a:pPr>
            <a:r>
              <a:rPr lang="en"/>
              <a:t>DIFFOFSUMS</a:t>
            </a:r>
            <a:endParaRPr/>
          </a:p>
          <a:p>
            <a:pPr indent="0" lvl="0" marL="0" rtl="0" algn="l">
              <a:spcBef>
                <a:spcPts val="0"/>
              </a:spcBef>
              <a:spcAft>
                <a:spcPts val="0"/>
              </a:spcAft>
              <a:buClr>
                <a:schemeClr val="dk1"/>
              </a:buClr>
              <a:buSzPct val="61111"/>
              <a:buFont typeface="Arial"/>
              <a:buNone/>
            </a:pPr>
            <a:r>
              <a:rPr lang="en"/>
              <a:t>SUB SP, SP, #12</a:t>
            </a:r>
            <a:r>
              <a:rPr lang="en">
                <a:solidFill>
                  <a:srgbClr val="0000FF"/>
                </a:solidFill>
              </a:rPr>
              <a:t> @ make space on stack for 3 registers</a:t>
            </a:r>
            <a:endParaRPr>
              <a:solidFill>
                <a:srgbClr val="0000FF"/>
              </a:solidFill>
            </a:endParaRPr>
          </a:p>
          <a:p>
            <a:pPr indent="0" lvl="0" marL="0" rtl="0" algn="l">
              <a:spcBef>
                <a:spcPts val="0"/>
              </a:spcBef>
              <a:spcAft>
                <a:spcPts val="0"/>
              </a:spcAft>
              <a:buClr>
                <a:schemeClr val="dk1"/>
              </a:buClr>
              <a:buSzPct val="61111"/>
              <a:buFont typeface="Arial"/>
              <a:buNone/>
            </a:pPr>
            <a:r>
              <a:rPr lang="en"/>
              <a:t>STR R9, [SP, #8] </a:t>
            </a:r>
            <a:r>
              <a:rPr lang="en">
                <a:solidFill>
                  <a:srgbClr val="0000FF"/>
                </a:solidFill>
              </a:rPr>
              <a:t>@ save R9 on stack</a:t>
            </a:r>
            <a:endParaRPr>
              <a:solidFill>
                <a:srgbClr val="0000FF"/>
              </a:solidFill>
            </a:endParaRPr>
          </a:p>
          <a:p>
            <a:pPr indent="0" lvl="0" marL="0" rtl="0" algn="l">
              <a:spcBef>
                <a:spcPts val="0"/>
              </a:spcBef>
              <a:spcAft>
                <a:spcPts val="0"/>
              </a:spcAft>
              <a:buClr>
                <a:schemeClr val="dk1"/>
              </a:buClr>
              <a:buSzPct val="61111"/>
              <a:buFont typeface="Arial"/>
              <a:buNone/>
            </a:pPr>
            <a:r>
              <a:rPr lang="en"/>
              <a:t>STR R8, [SP, #4] </a:t>
            </a:r>
            <a:r>
              <a:rPr lang="en">
                <a:solidFill>
                  <a:srgbClr val="0000FF"/>
                </a:solidFill>
              </a:rPr>
              <a:t>@ save R8 on stack</a:t>
            </a:r>
            <a:endParaRPr>
              <a:solidFill>
                <a:srgbClr val="0000FF"/>
              </a:solidFill>
            </a:endParaRPr>
          </a:p>
          <a:p>
            <a:pPr indent="0" lvl="0" marL="0" rtl="0" algn="l">
              <a:spcBef>
                <a:spcPts val="0"/>
              </a:spcBef>
              <a:spcAft>
                <a:spcPts val="0"/>
              </a:spcAft>
              <a:buClr>
                <a:schemeClr val="dk1"/>
              </a:buClr>
              <a:buSzPct val="61111"/>
              <a:buFont typeface="Arial"/>
              <a:buNone/>
            </a:pPr>
            <a:r>
              <a:rPr lang="en"/>
              <a:t>STR R4, [SP] </a:t>
            </a:r>
            <a:r>
              <a:rPr lang="en">
                <a:solidFill>
                  <a:srgbClr val="0000FF"/>
                </a:solidFill>
              </a:rPr>
              <a:t>@ save R4 on stack</a:t>
            </a:r>
            <a:endParaRPr>
              <a:solidFill>
                <a:srgbClr val="0000FF"/>
              </a:solidFill>
            </a:endParaRPr>
          </a:p>
          <a:p>
            <a:pPr indent="0" lvl="0" marL="0" rtl="0" algn="l">
              <a:spcBef>
                <a:spcPts val="0"/>
              </a:spcBef>
              <a:spcAft>
                <a:spcPts val="0"/>
              </a:spcAft>
              <a:buClr>
                <a:schemeClr val="dk1"/>
              </a:buClr>
              <a:buSzPct val="61111"/>
              <a:buFont typeface="Arial"/>
              <a:buNone/>
            </a:pPr>
            <a:r>
              <a:rPr lang="en"/>
              <a:t>ADD R8, R0, R1 </a:t>
            </a:r>
            <a:r>
              <a:rPr lang="en">
                <a:solidFill>
                  <a:srgbClr val="0000FF"/>
                </a:solidFill>
              </a:rPr>
              <a:t>@ R8 = f + g</a:t>
            </a:r>
            <a:endParaRPr>
              <a:solidFill>
                <a:srgbClr val="0000FF"/>
              </a:solidFill>
            </a:endParaRPr>
          </a:p>
          <a:p>
            <a:pPr indent="0" lvl="0" marL="0" rtl="0" algn="l">
              <a:spcBef>
                <a:spcPts val="0"/>
              </a:spcBef>
              <a:spcAft>
                <a:spcPts val="0"/>
              </a:spcAft>
              <a:buClr>
                <a:schemeClr val="dk1"/>
              </a:buClr>
              <a:buSzPct val="61111"/>
              <a:buFont typeface="Arial"/>
              <a:buNone/>
            </a:pPr>
            <a:r>
              <a:rPr lang="en"/>
              <a:t>ADD R9, R2, R3 </a:t>
            </a:r>
            <a:r>
              <a:rPr lang="en">
                <a:solidFill>
                  <a:srgbClr val="0000FF"/>
                </a:solidFill>
              </a:rPr>
              <a:t>@ R9 = h + i</a:t>
            </a:r>
            <a:endParaRPr>
              <a:solidFill>
                <a:srgbClr val="0000FF"/>
              </a:solidFill>
            </a:endParaRPr>
          </a:p>
          <a:p>
            <a:pPr indent="0" lvl="0" marL="0" rtl="0" algn="l">
              <a:spcBef>
                <a:spcPts val="0"/>
              </a:spcBef>
              <a:spcAft>
                <a:spcPts val="0"/>
              </a:spcAft>
              <a:buClr>
                <a:schemeClr val="dk1"/>
              </a:buClr>
              <a:buSzPct val="61111"/>
              <a:buFont typeface="Arial"/>
              <a:buNone/>
            </a:pPr>
            <a:r>
              <a:rPr lang="en"/>
              <a:t>SUB R4, R8, R9 </a:t>
            </a:r>
            <a:r>
              <a:rPr lang="en">
                <a:solidFill>
                  <a:srgbClr val="0000FF"/>
                </a:solidFill>
              </a:rPr>
              <a:t>@ result = (f + g) − (h + i)</a:t>
            </a:r>
            <a:endParaRPr>
              <a:solidFill>
                <a:srgbClr val="0000FF"/>
              </a:solidFill>
            </a:endParaRPr>
          </a:p>
          <a:p>
            <a:pPr indent="0" lvl="0" marL="0" rtl="0" algn="l">
              <a:spcBef>
                <a:spcPts val="0"/>
              </a:spcBef>
              <a:spcAft>
                <a:spcPts val="0"/>
              </a:spcAft>
              <a:buClr>
                <a:schemeClr val="dk1"/>
              </a:buClr>
              <a:buSzPct val="61111"/>
              <a:buFont typeface="Arial"/>
              <a:buNone/>
            </a:pPr>
            <a:r>
              <a:rPr lang="en"/>
              <a:t>MOV R0, R4 </a:t>
            </a:r>
            <a:r>
              <a:rPr lang="en">
                <a:solidFill>
                  <a:srgbClr val="0000FF"/>
                </a:solidFill>
              </a:rPr>
              <a:t>@ put return value in R0</a:t>
            </a:r>
            <a:endParaRPr>
              <a:solidFill>
                <a:srgbClr val="0000FF"/>
              </a:solidFill>
            </a:endParaRPr>
          </a:p>
          <a:p>
            <a:pPr indent="0" lvl="0" marL="0" rtl="0" algn="l">
              <a:spcBef>
                <a:spcPts val="0"/>
              </a:spcBef>
              <a:spcAft>
                <a:spcPts val="0"/>
              </a:spcAft>
              <a:buClr>
                <a:schemeClr val="dk1"/>
              </a:buClr>
              <a:buSzPct val="61111"/>
              <a:buFont typeface="Arial"/>
              <a:buNone/>
            </a:pPr>
            <a:r>
              <a:rPr lang="en"/>
              <a:t>LDR R4, [SP] </a:t>
            </a:r>
            <a:r>
              <a:rPr lang="en">
                <a:solidFill>
                  <a:srgbClr val="0000FF"/>
                </a:solidFill>
              </a:rPr>
              <a:t>@ restore R4 from stack</a:t>
            </a:r>
            <a:endParaRPr>
              <a:solidFill>
                <a:srgbClr val="0000FF"/>
              </a:solidFill>
            </a:endParaRPr>
          </a:p>
          <a:p>
            <a:pPr indent="0" lvl="0" marL="0" rtl="0" algn="l">
              <a:spcBef>
                <a:spcPts val="0"/>
              </a:spcBef>
              <a:spcAft>
                <a:spcPts val="0"/>
              </a:spcAft>
              <a:buClr>
                <a:schemeClr val="dk1"/>
              </a:buClr>
              <a:buSzPct val="61111"/>
              <a:buFont typeface="Arial"/>
              <a:buNone/>
            </a:pPr>
            <a:r>
              <a:rPr lang="en"/>
              <a:t>LDR R8, [SP, #4] </a:t>
            </a:r>
            <a:r>
              <a:rPr lang="en">
                <a:solidFill>
                  <a:srgbClr val="0000FF"/>
                </a:solidFill>
              </a:rPr>
              <a:t>@ restore R8 from stack</a:t>
            </a:r>
            <a:endParaRPr>
              <a:solidFill>
                <a:srgbClr val="0000FF"/>
              </a:solidFill>
            </a:endParaRPr>
          </a:p>
          <a:p>
            <a:pPr indent="0" lvl="0" marL="0" rtl="0" algn="l">
              <a:spcBef>
                <a:spcPts val="0"/>
              </a:spcBef>
              <a:spcAft>
                <a:spcPts val="0"/>
              </a:spcAft>
              <a:buClr>
                <a:schemeClr val="dk1"/>
              </a:buClr>
              <a:buSzPct val="61111"/>
              <a:buFont typeface="Arial"/>
              <a:buNone/>
            </a:pPr>
            <a:r>
              <a:rPr lang="en"/>
              <a:t>LDR R9, [SP, #8] </a:t>
            </a:r>
            <a:r>
              <a:rPr lang="en">
                <a:solidFill>
                  <a:srgbClr val="0000FF"/>
                </a:solidFill>
              </a:rPr>
              <a:t>@ restore R9 from stack</a:t>
            </a:r>
            <a:endParaRPr>
              <a:solidFill>
                <a:srgbClr val="0000FF"/>
              </a:solidFill>
            </a:endParaRPr>
          </a:p>
          <a:p>
            <a:pPr indent="0" lvl="0" marL="0" rtl="0" algn="l">
              <a:spcBef>
                <a:spcPts val="0"/>
              </a:spcBef>
              <a:spcAft>
                <a:spcPts val="0"/>
              </a:spcAft>
              <a:buClr>
                <a:schemeClr val="dk1"/>
              </a:buClr>
              <a:buSzPct val="61111"/>
              <a:buFont typeface="Arial"/>
              <a:buNone/>
            </a:pPr>
            <a:r>
              <a:rPr lang="en"/>
              <a:t>ADD SP, SP, #12 </a:t>
            </a:r>
            <a:r>
              <a:rPr lang="en">
                <a:solidFill>
                  <a:srgbClr val="0000FF"/>
                </a:solidFill>
              </a:rPr>
              <a:t>@ deallocate stack space</a:t>
            </a:r>
            <a:endParaRPr>
              <a:solidFill>
                <a:srgbClr val="0000FF"/>
              </a:solidFill>
            </a:endParaRPr>
          </a:p>
          <a:p>
            <a:pPr indent="0" lvl="0" marL="0" rtl="0" algn="l">
              <a:spcBef>
                <a:spcPts val="0"/>
              </a:spcBef>
              <a:spcAft>
                <a:spcPts val="0"/>
              </a:spcAft>
              <a:buNone/>
            </a:pPr>
            <a:r>
              <a:rPr lang="en"/>
              <a:t>MOV PC, LR </a:t>
            </a:r>
            <a:r>
              <a:rPr lang="en">
                <a:solidFill>
                  <a:srgbClr val="0000FF"/>
                </a:solidFill>
              </a:rPr>
              <a:t>@ return to caller</a:t>
            </a:r>
            <a:endParaRPr>
              <a:solidFill>
                <a:srgbClr val="0000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58"/>
          <p:cNvSpPr txBox="1"/>
          <p:nvPr>
            <p:ph type="title"/>
          </p:nvPr>
        </p:nvSpPr>
        <p:spPr>
          <a:xfrm>
            <a:off x="-125" y="0"/>
            <a:ext cx="9144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920"/>
              <a:t>The stack: (a) before, (b) during, and (c) after the </a:t>
            </a:r>
            <a:r>
              <a:rPr b="1" lang="en" sz="1920">
                <a:latin typeface="Courier New"/>
                <a:ea typeface="Courier New"/>
                <a:cs typeface="Courier New"/>
                <a:sym typeface="Courier New"/>
              </a:rPr>
              <a:t>diffofsums</a:t>
            </a:r>
            <a:r>
              <a:rPr lang="en" sz="1920"/>
              <a:t> function call</a:t>
            </a:r>
            <a:endParaRPr sz="1920"/>
          </a:p>
        </p:txBody>
      </p:sp>
      <p:pic>
        <p:nvPicPr>
          <p:cNvPr id="463" name="Google Shape;463;p58"/>
          <p:cNvPicPr preferRelativeResize="0"/>
          <p:nvPr/>
        </p:nvPicPr>
        <p:blipFill>
          <a:blip r:embed="rId3">
            <a:alphaModFix/>
          </a:blip>
          <a:stretch>
            <a:fillRect/>
          </a:stretch>
        </p:blipFill>
        <p:spPr>
          <a:xfrm>
            <a:off x="152400" y="1239925"/>
            <a:ext cx="8839200" cy="3102448"/>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5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Loading and Storing Multiple Registers</a:t>
            </a:r>
            <a:endParaRPr/>
          </a:p>
        </p:txBody>
      </p:sp>
      <p:sp>
        <p:nvSpPr>
          <p:cNvPr id="469" name="Google Shape;469;p5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Saving and restoring registers on the stack is such a common operation that ARM provides Load Multiple and Store Multiple instructions (</a:t>
            </a:r>
            <a:r>
              <a:rPr b="1" lang="en">
                <a:solidFill>
                  <a:srgbClr val="C00000"/>
                </a:solidFill>
                <a:latin typeface="Share Tech Mono"/>
                <a:ea typeface="Share Tech Mono"/>
                <a:cs typeface="Share Tech Mono"/>
                <a:sym typeface="Share Tech Mono"/>
              </a:rPr>
              <a:t>LDM</a:t>
            </a:r>
            <a:r>
              <a:rPr lang="en"/>
              <a:t> and </a:t>
            </a:r>
            <a:r>
              <a:rPr b="1" lang="en">
                <a:solidFill>
                  <a:srgbClr val="C00000"/>
                </a:solidFill>
                <a:latin typeface="Share Tech Mono"/>
                <a:ea typeface="Share Tech Mono"/>
                <a:cs typeface="Share Tech Mono"/>
                <a:sym typeface="Share Tech Mono"/>
              </a:rPr>
              <a:t>STM</a:t>
            </a:r>
            <a:r>
              <a:rPr lang="en"/>
              <a:t>) that are optimized to this purpose. </a:t>
            </a:r>
            <a:endParaRPr/>
          </a:p>
          <a:p>
            <a:pPr indent="0" lvl="0" marL="0" rtl="0" algn="l">
              <a:spcBef>
                <a:spcPts val="1000"/>
              </a:spcBef>
              <a:spcAft>
                <a:spcPts val="100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6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Share Tech Mono"/>
                <a:ea typeface="Share Tech Mono"/>
                <a:cs typeface="Share Tech Mono"/>
                <a:sym typeface="Share Tech Mono"/>
              </a:rPr>
              <a:t>STMFD</a:t>
            </a:r>
            <a:endParaRPr>
              <a:latin typeface="Share Tech Mono"/>
              <a:ea typeface="Share Tech Mono"/>
              <a:cs typeface="Share Tech Mono"/>
              <a:sym typeface="Share Tech Mono"/>
            </a:endParaRPr>
          </a:p>
        </p:txBody>
      </p:sp>
      <p:sp>
        <p:nvSpPr>
          <p:cNvPr id="475" name="Google Shape;475;p6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Share Tech Mono"/>
                <a:ea typeface="Share Tech Mono"/>
                <a:cs typeface="Share Tech Mono"/>
                <a:sym typeface="Share Tech Mono"/>
              </a:rPr>
              <a:t>STFD = Store Multiple Full Descending</a:t>
            </a:r>
            <a:endParaRPr>
              <a:latin typeface="Share Tech Mono"/>
              <a:ea typeface="Share Tech Mono"/>
              <a:cs typeface="Share Tech Mono"/>
              <a:sym typeface="Share Tech Mono"/>
            </a:endParaRPr>
          </a:p>
          <a:p>
            <a:pPr indent="0" lvl="0" marL="0" rtl="0" algn="l">
              <a:spcBef>
                <a:spcPts val="1000"/>
              </a:spcBef>
              <a:spcAft>
                <a:spcPts val="0"/>
              </a:spcAft>
              <a:buNone/>
            </a:pPr>
            <a:r>
              <a:rPr lang="en"/>
              <a:t>Full means the fact that the memory address points to the location where the first register will be stored.</a:t>
            </a:r>
            <a:endParaRPr/>
          </a:p>
          <a:p>
            <a:pPr indent="0" lvl="0" marL="0" rtl="0" algn="l">
              <a:spcBef>
                <a:spcPts val="1000"/>
              </a:spcBef>
              <a:spcAft>
                <a:spcPts val="1000"/>
              </a:spcAft>
              <a:buNone/>
            </a:pPr>
            <a:r>
              <a:rPr lang="en"/>
              <a:t>Descending refers to the stack grows downward in memory (i.e., the stack pointer decreases).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6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a:t>
            </a:r>
            <a:endParaRPr/>
          </a:p>
        </p:txBody>
      </p:sp>
      <p:sp>
        <p:nvSpPr>
          <p:cNvPr id="481" name="Google Shape;481;p6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Share Tech Mono"/>
                <a:ea typeface="Share Tech Mono"/>
                <a:cs typeface="Share Tech Mono"/>
                <a:sym typeface="Share Tech Mono"/>
              </a:rPr>
              <a:t>STMFD SP!, {R4, R5, R6, LR}</a:t>
            </a:r>
            <a:endParaRPr>
              <a:latin typeface="Share Tech Mono"/>
              <a:ea typeface="Share Tech Mono"/>
              <a:cs typeface="Share Tech Mono"/>
              <a:sym typeface="Share Tech Mono"/>
            </a:endParaRPr>
          </a:p>
          <a:p>
            <a:pPr indent="0" lvl="0" marL="0" rtl="0" algn="l">
              <a:spcBef>
                <a:spcPts val="1000"/>
              </a:spcBef>
              <a:spcAft>
                <a:spcPts val="0"/>
              </a:spcAft>
              <a:buNone/>
            </a:pPr>
            <a:r>
              <a:t/>
            </a:r>
            <a:endParaRPr/>
          </a:p>
          <a:p>
            <a:pPr indent="-342900" lvl="0" marL="457200" rtl="0" algn="l">
              <a:spcBef>
                <a:spcPts val="1000"/>
              </a:spcBef>
              <a:spcAft>
                <a:spcPts val="0"/>
              </a:spcAft>
              <a:buClr>
                <a:schemeClr val="dk1"/>
              </a:buClr>
              <a:buSzPts val="1800"/>
              <a:buFont typeface="Arial"/>
              <a:buChar char="●"/>
            </a:pPr>
            <a:r>
              <a:rPr lang="en" sz="1800">
                <a:solidFill>
                  <a:schemeClr val="dk1"/>
                </a:solidFill>
                <a:highlight>
                  <a:srgbClr val="FFFFFF"/>
                </a:highlight>
              </a:rPr>
              <a:t>The instruction stores the contents of registers R4, R5, R6, and the link register (LR) onto the stack.</a:t>
            </a:r>
            <a:endParaRPr sz="1800">
              <a:solidFill>
                <a:schemeClr val="dk1"/>
              </a:solidFill>
              <a:highlight>
                <a:srgbClr val="FFFFFF"/>
              </a:highlight>
            </a:endParaRPr>
          </a:p>
          <a:p>
            <a:pPr indent="-342900" lvl="0" marL="457200" rtl="0" algn="l">
              <a:spcBef>
                <a:spcPts val="0"/>
              </a:spcBef>
              <a:spcAft>
                <a:spcPts val="0"/>
              </a:spcAft>
              <a:buClr>
                <a:schemeClr val="dk1"/>
              </a:buClr>
              <a:buSzPts val="1800"/>
              <a:buFont typeface="Arial"/>
              <a:buChar char="●"/>
            </a:pPr>
            <a:r>
              <a:rPr lang="en" sz="1800">
                <a:solidFill>
                  <a:schemeClr val="dk1"/>
                </a:solidFill>
                <a:highlight>
                  <a:srgbClr val="FFFFFF"/>
                </a:highlight>
              </a:rPr>
              <a:t>The stack pointer (SP) is decremented by 16 bytes (4 registers × 4 bytes each).</a:t>
            </a:r>
            <a:endParaRPr sz="1800">
              <a:solidFill>
                <a:schemeClr val="dk1"/>
              </a:solidFill>
              <a:highlight>
                <a:srgbClr val="FFFFFF"/>
              </a:highlight>
            </a:endParaRPr>
          </a:p>
          <a:p>
            <a:pPr indent="-342900" lvl="0" marL="457200" rtl="0" algn="l">
              <a:spcBef>
                <a:spcPts val="0"/>
              </a:spcBef>
              <a:spcAft>
                <a:spcPts val="0"/>
              </a:spcAft>
              <a:buClr>
                <a:schemeClr val="dk1"/>
              </a:buClr>
              <a:buSzPts val="1800"/>
              <a:buFont typeface="Arial"/>
              <a:buChar char="●"/>
            </a:pPr>
            <a:r>
              <a:rPr lang="en" sz="1800">
                <a:solidFill>
                  <a:schemeClr val="dk1"/>
                </a:solidFill>
                <a:highlight>
                  <a:srgbClr val="FFFFFF"/>
                </a:highlight>
              </a:rPr>
              <a:t>After the operation, SP will point to the new top of the stack.</a:t>
            </a:r>
            <a:endParaRPr sz="1800">
              <a:solidFill>
                <a:schemeClr val="dk1"/>
              </a:solidFill>
              <a:highlight>
                <a:srgbClr val="FFFFFF"/>
              </a:highlight>
            </a:endParaRPr>
          </a:p>
          <a:p>
            <a:pPr indent="0" lvl="0" marL="0" rtl="0" algn="l">
              <a:spcBef>
                <a:spcPts val="0"/>
              </a:spcBef>
              <a:spcAft>
                <a:spcPts val="100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6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Share Tech Mono"/>
                <a:ea typeface="Share Tech Mono"/>
                <a:cs typeface="Share Tech Mono"/>
                <a:sym typeface="Share Tech Mono"/>
              </a:rPr>
              <a:t>LDMFD</a:t>
            </a:r>
            <a:endParaRPr>
              <a:latin typeface="Share Tech Mono"/>
              <a:ea typeface="Share Tech Mono"/>
              <a:cs typeface="Share Tech Mono"/>
              <a:sym typeface="Share Tech Mono"/>
            </a:endParaRPr>
          </a:p>
        </p:txBody>
      </p:sp>
      <p:sp>
        <p:nvSpPr>
          <p:cNvPr id="487" name="Google Shape;487;p6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Share Tech Mono"/>
                <a:ea typeface="Share Tech Mono"/>
                <a:cs typeface="Share Tech Mono"/>
                <a:sym typeface="Share Tech Mono"/>
              </a:rPr>
              <a:t>LDMFD = Load Multiple Full Descending</a:t>
            </a:r>
            <a:endParaRPr>
              <a:latin typeface="Share Tech Mono"/>
              <a:ea typeface="Share Tech Mono"/>
              <a:cs typeface="Share Tech Mono"/>
              <a:sym typeface="Share Tech Mono"/>
            </a:endParaRPr>
          </a:p>
          <a:p>
            <a:pPr indent="0" lvl="0" marL="0" rtl="0" algn="l">
              <a:spcBef>
                <a:spcPts val="1000"/>
              </a:spcBef>
              <a:spcAft>
                <a:spcPts val="0"/>
              </a:spcAft>
              <a:buNone/>
            </a:pPr>
            <a:r>
              <a:t/>
            </a:r>
            <a:endParaRPr>
              <a:latin typeface="Share Tech Mono"/>
              <a:ea typeface="Share Tech Mono"/>
              <a:cs typeface="Share Tech Mono"/>
              <a:sym typeface="Share Tech Mono"/>
            </a:endParaRPr>
          </a:p>
          <a:p>
            <a:pPr indent="0" lvl="0" marL="0" rtl="0" algn="l">
              <a:spcBef>
                <a:spcPts val="1000"/>
              </a:spcBef>
              <a:spcAft>
                <a:spcPts val="1000"/>
              </a:spcAft>
              <a:buNone/>
            </a:pPr>
            <a:r>
              <a:rPr lang="en"/>
              <a:t>Load multiple registers from memory (typically the stack) in one operation.</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6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a:t>
            </a:r>
            <a:endParaRPr/>
          </a:p>
        </p:txBody>
      </p:sp>
      <p:sp>
        <p:nvSpPr>
          <p:cNvPr id="493" name="Google Shape;493;p6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Share Tech Mono"/>
                <a:ea typeface="Share Tech Mono"/>
                <a:cs typeface="Share Tech Mono"/>
                <a:sym typeface="Share Tech Mono"/>
              </a:rPr>
              <a:t>LDMFD SP!, {R4, R5, R6, LR}</a:t>
            </a:r>
            <a:endParaRPr>
              <a:latin typeface="Share Tech Mono"/>
              <a:ea typeface="Share Tech Mono"/>
              <a:cs typeface="Share Tech Mono"/>
              <a:sym typeface="Share Tech Mono"/>
            </a:endParaRPr>
          </a:p>
          <a:p>
            <a:pPr indent="0" lvl="0" marL="0" rtl="0" algn="l">
              <a:spcBef>
                <a:spcPts val="1000"/>
              </a:spcBef>
              <a:spcAft>
                <a:spcPts val="0"/>
              </a:spcAft>
              <a:buNone/>
            </a:pPr>
            <a:r>
              <a:t/>
            </a:r>
            <a:endParaRPr/>
          </a:p>
          <a:p>
            <a:pPr indent="-342900" lvl="0" marL="457200" rtl="0" algn="l">
              <a:spcBef>
                <a:spcPts val="1000"/>
              </a:spcBef>
              <a:spcAft>
                <a:spcPts val="0"/>
              </a:spcAft>
              <a:buSzPts val="1800"/>
              <a:buChar char="●"/>
            </a:pPr>
            <a:r>
              <a:rPr lang="en" sz="1800"/>
              <a:t>This instruction loads the contents of the stack into registers R4, R5, R6, and the link register (LR).</a:t>
            </a:r>
            <a:endParaRPr sz="1800"/>
          </a:p>
          <a:p>
            <a:pPr indent="-342900" lvl="0" marL="457200" rtl="0" algn="l">
              <a:spcBef>
                <a:spcPts val="0"/>
              </a:spcBef>
              <a:spcAft>
                <a:spcPts val="0"/>
              </a:spcAft>
              <a:buSzPts val="1800"/>
              <a:buChar char="●"/>
            </a:pPr>
            <a:r>
              <a:rPr lang="en" sz="1800"/>
              <a:t>The stack pointer (SP) is incremented by 16 bytes (4 registers × 4 bytes each).</a:t>
            </a:r>
            <a:endParaRPr sz="1800"/>
          </a:p>
          <a:p>
            <a:pPr indent="-342900" lvl="0" marL="457200" rtl="0" algn="l">
              <a:spcBef>
                <a:spcPts val="0"/>
              </a:spcBef>
              <a:spcAft>
                <a:spcPts val="0"/>
              </a:spcAft>
              <a:buSzPts val="1800"/>
              <a:buChar char="●"/>
            </a:pPr>
            <a:r>
              <a:rPr lang="en" sz="1800"/>
              <a:t>After the operation, SP will point to the new top of the stack.</a:t>
            </a:r>
            <a:endParaRPr sz="1800"/>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6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Loading and Storing Multiple Registers</a:t>
            </a:r>
            <a:endParaRPr/>
          </a:p>
        </p:txBody>
      </p:sp>
      <p:sp>
        <p:nvSpPr>
          <p:cNvPr id="499" name="Google Shape;499;p64"/>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Clr>
                <a:schemeClr val="dk1"/>
              </a:buClr>
              <a:buSzPct val="61111"/>
              <a:buFont typeface="Arial"/>
              <a:buNone/>
            </a:pPr>
            <a:r>
              <a:rPr lang="en">
                <a:solidFill>
                  <a:srgbClr val="0000FF"/>
                </a:solidFill>
              </a:rPr>
              <a:t>@ R4 = result</a:t>
            </a:r>
            <a:endParaRPr>
              <a:solidFill>
                <a:srgbClr val="0000FF"/>
              </a:solidFill>
            </a:endParaRPr>
          </a:p>
          <a:p>
            <a:pPr indent="0" lvl="0" marL="0" rtl="0" algn="l">
              <a:spcBef>
                <a:spcPts val="0"/>
              </a:spcBef>
              <a:spcAft>
                <a:spcPts val="0"/>
              </a:spcAft>
              <a:buClr>
                <a:schemeClr val="dk1"/>
              </a:buClr>
              <a:buSzPct val="61111"/>
              <a:buFont typeface="Arial"/>
              <a:buNone/>
            </a:pPr>
            <a:r>
              <a:rPr lang="en"/>
              <a:t>DIFFOFSUMS</a:t>
            </a:r>
            <a:endParaRPr/>
          </a:p>
          <a:p>
            <a:pPr indent="0" lvl="0" marL="457200" rtl="0" algn="l">
              <a:spcBef>
                <a:spcPts val="0"/>
              </a:spcBef>
              <a:spcAft>
                <a:spcPts val="0"/>
              </a:spcAft>
              <a:buClr>
                <a:schemeClr val="dk1"/>
              </a:buClr>
              <a:buSzPct val="61111"/>
              <a:buFont typeface="Arial"/>
              <a:buNone/>
            </a:pPr>
            <a:r>
              <a:rPr lang="en"/>
              <a:t>STMFD SP!, {R4, R8, R9} </a:t>
            </a:r>
            <a:r>
              <a:rPr lang="en">
                <a:solidFill>
                  <a:srgbClr val="0000FF"/>
                </a:solidFill>
              </a:rPr>
              <a:t>@ push R4/8/9 on full descending stack</a:t>
            </a:r>
            <a:endParaRPr>
              <a:solidFill>
                <a:srgbClr val="0000FF"/>
              </a:solidFill>
            </a:endParaRPr>
          </a:p>
          <a:p>
            <a:pPr indent="0" lvl="0" marL="457200" rtl="0" algn="l">
              <a:spcBef>
                <a:spcPts val="0"/>
              </a:spcBef>
              <a:spcAft>
                <a:spcPts val="0"/>
              </a:spcAft>
              <a:buClr>
                <a:schemeClr val="dk1"/>
              </a:buClr>
              <a:buSzPct val="61111"/>
              <a:buFont typeface="Arial"/>
              <a:buNone/>
            </a:pPr>
            <a:r>
              <a:rPr lang="en"/>
              <a:t>ADD R8, R0, R1 </a:t>
            </a:r>
            <a:r>
              <a:rPr lang="en">
                <a:solidFill>
                  <a:srgbClr val="0000FF"/>
                </a:solidFill>
              </a:rPr>
              <a:t>@ R8 = f + g</a:t>
            </a:r>
            <a:endParaRPr>
              <a:solidFill>
                <a:srgbClr val="0000FF"/>
              </a:solidFill>
            </a:endParaRPr>
          </a:p>
          <a:p>
            <a:pPr indent="0" lvl="0" marL="457200" rtl="0" algn="l">
              <a:spcBef>
                <a:spcPts val="0"/>
              </a:spcBef>
              <a:spcAft>
                <a:spcPts val="0"/>
              </a:spcAft>
              <a:buClr>
                <a:schemeClr val="dk1"/>
              </a:buClr>
              <a:buSzPct val="61111"/>
              <a:buFont typeface="Arial"/>
              <a:buNone/>
            </a:pPr>
            <a:r>
              <a:rPr lang="en"/>
              <a:t>ADD R9, R2, R3 </a:t>
            </a:r>
            <a:r>
              <a:rPr lang="en">
                <a:solidFill>
                  <a:srgbClr val="0000FF"/>
                </a:solidFill>
              </a:rPr>
              <a:t>@ R9 = h + i</a:t>
            </a:r>
            <a:endParaRPr>
              <a:solidFill>
                <a:srgbClr val="0000FF"/>
              </a:solidFill>
            </a:endParaRPr>
          </a:p>
          <a:p>
            <a:pPr indent="0" lvl="0" marL="457200" rtl="0" algn="l">
              <a:spcBef>
                <a:spcPts val="0"/>
              </a:spcBef>
              <a:spcAft>
                <a:spcPts val="0"/>
              </a:spcAft>
              <a:buClr>
                <a:schemeClr val="dk1"/>
              </a:buClr>
              <a:buSzPct val="61111"/>
              <a:buFont typeface="Arial"/>
              <a:buNone/>
            </a:pPr>
            <a:r>
              <a:rPr lang="en"/>
              <a:t>SUB R4, R8, R9 </a:t>
            </a:r>
            <a:r>
              <a:rPr lang="en">
                <a:solidFill>
                  <a:srgbClr val="0000FF"/>
                </a:solidFill>
              </a:rPr>
              <a:t>@ result = (f + g) − (h + i)</a:t>
            </a:r>
            <a:endParaRPr>
              <a:solidFill>
                <a:srgbClr val="0000FF"/>
              </a:solidFill>
            </a:endParaRPr>
          </a:p>
          <a:p>
            <a:pPr indent="0" lvl="0" marL="457200" rtl="0" algn="l">
              <a:spcBef>
                <a:spcPts val="0"/>
              </a:spcBef>
              <a:spcAft>
                <a:spcPts val="0"/>
              </a:spcAft>
              <a:buClr>
                <a:schemeClr val="dk1"/>
              </a:buClr>
              <a:buSzPct val="61111"/>
              <a:buFont typeface="Arial"/>
              <a:buNone/>
            </a:pPr>
            <a:r>
              <a:rPr lang="en"/>
              <a:t>MOV R0, R4 </a:t>
            </a:r>
            <a:r>
              <a:rPr lang="en">
                <a:solidFill>
                  <a:srgbClr val="0000FF"/>
                </a:solidFill>
              </a:rPr>
              <a:t>@ put return value in R0</a:t>
            </a:r>
            <a:endParaRPr>
              <a:solidFill>
                <a:srgbClr val="0000FF"/>
              </a:solidFill>
            </a:endParaRPr>
          </a:p>
          <a:p>
            <a:pPr indent="0" lvl="0" marL="457200" rtl="0" algn="l">
              <a:spcBef>
                <a:spcPts val="0"/>
              </a:spcBef>
              <a:spcAft>
                <a:spcPts val="0"/>
              </a:spcAft>
              <a:buClr>
                <a:schemeClr val="dk1"/>
              </a:buClr>
              <a:buSzPct val="61111"/>
              <a:buFont typeface="Arial"/>
              <a:buNone/>
            </a:pPr>
            <a:r>
              <a:rPr lang="en"/>
              <a:t>LDMFD SP!, {R4, R8, R9} </a:t>
            </a:r>
            <a:r>
              <a:rPr lang="en">
                <a:solidFill>
                  <a:srgbClr val="0000FF"/>
                </a:solidFill>
              </a:rPr>
              <a:t>@ pop R4/8/9 off full descending stack</a:t>
            </a:r>
            <a:endParaRPr>
              <a:solidFill>
                <a:srgbClr val="0000FF"/>
              </a:solidFill>
            </a:endParaRPr>
          </a:p>
          <a:p>
            <a:pPr indent="0" lvl="0" marL="457200" rtl="0" algn="l">
              <a:spcBef>
                <a:spcPts val="0"/>
              </a:spcBef>
              <a:spcAft>
                <a:spcPts val="0"/>
              </a:spcAft>
              <a:buClr>
                <a:schemeClr val="dk1"/>
              </a:buClr>
              <a:buSzPct val="61111"/>
              <a:buFont typeface="Arial"/>
              <a:buNone/>
            </a:pPr>
            <a:r>
              <a:rPr lang="en"/>
              <a:t>MOV PC, LR </a:t>
            </a:r>
            <a:r>
              <a:rPr lang="en">
                <a:solidFill>
                  <a:srgbClr val="0000FF"/>
                </a:solidFill>
              </a:rPr>
              <a:t>@ return to caller</a:t>
            </a:r>
            <a:endParaRPr>
              <a:solidFill>
                <a:srgbClr val="0000FF"/>
              </a:solidFill>
            </a:endParaRPr>
          </a:p>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6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a:t>
            </a:r>
            <a:endParaRPr/>
          </a:p>
        </p:txBody>
      </p:sp>
      <p:sp>
        <p:nvSpPr>
          <p:cNvPr id="505" name="Google Shape;505;p6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Which series of signals will multiply a number Y by 145?</a:t>
            </a:r>
            <a:endParaRPr/>
          </a:p>
          <a:p>
            <a:pPr indent="0" lvl="0" marL="0" rtl="0" algn="l">
              <a:spcBef>
                <a:spcPts val="1000"/>
              </a:spcBef>
              <a:spcAft>
                <a:spcPts val="0"/>
              </a:spcAft>
              <a:buClr>
                <a:schemeClr val="dk1"/>
              </a:buClr>
              <a:buSzPts val="1100"/>
              <a:buFont typeface="Arial"/>
              <a:buNone/>
            </a:pPr>
            <a:r>
              <a:rPr lang="en"/>
              <a:t>R1 = Y, </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1000"/>
              </a:spcAft>
              <a:buNone/>
            </a:pPr>
            <a:r>
              <a:t/>
            </a:r>
            <a:endParaRPr/>
          </a:p>
        </p:txBody>
      </p:sp>
      <p:sp>
        <p:nvSpPr>
          <p:cNvPr id="506" name="Google Shape;506;p65"/>
          <p:cNvSpPr txBox="1"/>
          <p:nvPr/>
        </p:nvSpPr>
        <p:spPr>
          <a:xfrm>
            <a:off x="311700" y="2314225"/>
            <a:ext cx="2106000" cy="12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A</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&lt;&lt; 6)</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&lt;&lt; 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None/>
            </a:pPr>
            <a:r>
              <a:t/>
            </a:r>
            <a:endParaRPr>
              <a:latin typeface="Avenir"/>
              <a:ea typeface="Avenir"/>
              <a:cs typeface="Avenir"/>
              <a:sym typeface="Avenir"/>
            </a:endParaRPr>
          </a:p>
        </p:txBody>
      </p:sp>
      <p:sp>
        <p:nvSpPr>
          <p:cNvPr id="507" name="Google Shape;507;p65"/>
          <p:cNvSpPr txBox="1"/>
          <p:nvPr/>
        </p:nvSpPr>
        <p:spPr>
          <a:xfrm>
            <a:off x="2532600" y="2321200"/>
            <a:ext cx="2206200" cy="184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B</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&lt;&lt; 4)</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&lt;&lt; 2)</a:t>
            </a:r>
            <a:endParaRPr>
              <a:latin typeface="Avenir"/>
              <a:ea typeface="Avenir"/>
              <a:cs typeface="Avenir"/>
              <a:sym typeface="Avenir"/>
            </a:endParaRPr>
          </a:p>
          <a:p>
            <a:pPr indent="0" lvl="0" marL="0" rtl="0" algn="l">
              <a:spcBef>
                <a:spcPts val="0"/>
              </a:spcBef>
              <a:spcAft>
                <a:spcPts val="0"/>
              </a:spcAft>
              <a:buNone/>
            </a:pPr>
            <a:r>
              <a:t/>
            </a:r>
            <a:endParaRPr>
              <a:latin typeface="Avenir"/>
              <a:ea typeface="Avenir"/>
              <a:cs typeface="Avenir"/>
              <a:sym typeface="Avenir"/>
            </a:endParaRPr>
          </a:p>
        </p:txBody>
      </p:sp>
      <p:sp>
        <p:nvSpPr>
          <p:cNvPr id="508" name="Google Shape;508;p65"/>
          <p:cNvSpPr txBox="1"/>
          <p:nvPr/>
        </p:nvSpPr>
        <p:spPr>
          <a:xfrm>
            <a:off x="5247400" y="2216525"/>
            <a:ext cx="3315000" cy="18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C</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R0←(R1 &lt;&lt; 4)</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&lt;&lt; 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&lt;&lt; 2)</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 </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R0←R0 – R1</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t/>
            </a:r>
            <a:endParaRPr>
              <a:latin typeface="Avenir"/>
              <a:ea typeface="Avenir"/>
              <a:cs typeface="Avenir"/>
              <a:sym typeface="Avenir"/>
            </a:endParaRPr>
          </a:p>
          <a:p>
            <a:pPr indent="0" lvl="0" marL="0" rtl="0" algn="l">
              <a:spcBef>
                <a:spcPts val="0"/>
              </a:spcBef>
              <a:spcAft>
                <a:spcPts val="0"/>
              </a:spcAft>
              <a:buNone/>
            </a:pPr>
            <a:r>
              <a:t/>
            </a:r>
            <a:endParaRPr>
              <a:latin typeface="Avenir"/>
              <a:ea typeface="Avenir"/>
              <a:cs typeface="Avenir"/>
              <a:sym typeface="Aveni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Scaling Index in ARM</a:t>
            </a:r>
            <a:endParaRPr/>
          </a:p>
        </p:txBody>
      </p:sp>
      <p:sp>
        <p:nvSpPr>
          <p:cNvPr id="186" name="Google Shape;186;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ARM can scale (multiply) the index, add it to the base address, and load from memory in a single instruction.</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solidFill>
                  <a:srgbClr val="480794"/>
                </a:solidFill>
                <a:latin typeface="Share Tech Mono"/>
                <a:ea typeface="Share Tech Mono"/>
                <a:cs typeface="Share Tech Mono"/>
                <a:sym typeface="Share Tech Mono"/>
              </a:rPr>
              <a:t>LDR R3, [R0, R1, LSL #2]</a:t>
            </a:r>
            <a:endParaRPr>
              <a:solidFill>
                <a:srgbClr val="480794"/>
              </a:solidFill>
              <a:latin typeface="Share Tech Mono"/>
              <a:ea typeface="Share Tech Mono"/>
              <a:cs typeface="Share Tech Mono"/>
              <a:sym typeface="Share Tech Mono"/>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solidFill>
                  <a:srgbClr val="C00000"/>
                </a:solidFill>
                <a:latin typeface="Share Tech Mono"/>
                <a:ea typeface="Share Tech Mono"/>
                <a:cs typeface="Share Tech Mono"/>
                <a:sym typeface="Share Tech Mono"/>
              </a:rPr>
              <a:t>R1</a:t>
            </a:r>
            <a:r>
              <a:rPr lang="en"/>
              <a:t> is scaled (by using shift operation; shift left by two), then added to the base address (</a:t>
            </a:r>
            <a:r>
              <a:rPr lang="en">
                <a:solidFill>
                  <a:srgbClr val="C00000"/>
                </a:solidFill>
                <a:latin typeface="Share Tech Mono"/>
                <a:ea typeface="Share Tech Mono"/>
                <a:cs typeface="Share Tech Mono"/>
                <a:sym typeface="Share Tech Mono"/>
              </a:rPr>
              <a:t>R0</a:t>
            </a:r>
            <a:r>
              <a:rPr lang="en"/>
              <a:t>), and thus the memo</a:t>
            </a:r>
            <a:r>
              <a:rPr lang="en"/>
              <a:t>ry address is </a:t>
            </a:r>
            <a:r>
              <a:rPr lang="en">
                <a:solidFill>
                  <a:srgbClr val="B54561"/>
                </a:solidFill>
                <a:latin typeface="Share Tech Mono"/>
                <a:ea typeface="Share Tech Mono"/>
                <a:cs typeface="Share Tech Mono"/>
                <a:sym typeface="Share Tech Mono"/>
              </a:rPr>
              <a:t>R0 + (R1 x 4)</a:t>
            </a:r>
            <a:r>
              <a:rPr lang="en"/>
              <a:t>.</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6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Pointers</a:t>
            </a:r>
            <a:endParaRPr/>
          </a:p>
        </p:txBody>
      </p:sp>
      <p:sp>
        <p:nvSpPr>
          <p:cNvPr id="514" name="Google Shape;514;p6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341947" lvl="0" marL="457200" rtl="0" algn="l">
              <a:spcBef>
                <a:spcPts val="0"/>
              </a:spcBef>
              <a:spcAft>
                <a:spcPts val="0"/>
              </a:spcAft>
              <a:buSzPct val="100000"/>
              <a:buAutoNum type="arabicPeriod"/>
            </a:pPr>
            <a:r>
              <a:rPr lang="en"/>
              <a:t>The location where the next (32 bit) piece of information will be stored is defined by the Stack Pointer (SP), or, the memory address stored in the SP register.</a:t>
            </a:r>
            <a:endParaRPr/>
          </a:p>
          <a:p>
            <a:pPr indent="-341947" lvl="0" marL="457200" rtl="0" algn="l">
              <a:spcBef>
                <a:spcPts val="1000"/>
              </a:spcBef>
              <a:spcAft>
                <a:spcPts val="0"/>
              </a:spcAft>
              <a:buSzPct val="100000"/>
              <a:buAutoNum type="arabicPeriod"/>
            </a:pPr>
            <a:r>
              <a:rPr lang="en"/>
              <a:t>Functions take advantage of Stack for saving local variables, preserving register state, etc.</a:t>
            </a:r>
            <a:endParaRPr/>
          </a:p>
          <a:p>
            <a:pPr indent="-341947" lvl="0" marL="457200" rtl="0" algn="l">
              <a:spcBef>
                <a:spcPts val="1000"/>
              </a:spcBef>
              <a:spcAft>
                <a:spcPts val="0"/>
              </a:spcAft>
              <a:buSzPct val="100000"/>
              <a:buAutoNum type="arabicPeriod"/>
            </a:pPr>
            <a:r>
              <a:rPr lang="en"/>
              <a:t>To keep everything organized, functions use Stack Frames, a localized memory portion within the stack which is dedicated for a specific function.</a:t>
            </a:r>
            <a:endParaRPr/>
          </a:p>
          <a:p>
            <a:pPr indent="-341947" lvl="0" marL="457200" rtl="0" algn="l">
              <a:spcBef>
                <a:spcPts val="1000"/>
              </a:spcBef>
              <a:spcAft>
                <a:spcPts val="1000"/>
              </a:spcAft>
              <a:buSzPct val="100000"/>
              <a:buAutoNum type="arabicPeriod"/>
            </a:pPr>
            <a:r>
              <a:rPr lang="en"/>
              <a:t>A stack frame gets created during the function creation. The Frame Pointer (FP) is set to the bottom of the stack frame and then stack buffer for the Stack Frame is allocated.</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sp>
        <p:nvSpPr>
          <p:cNvPr id="519" name="Google Shape;519;p6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Frame Pointers</a:t>
            </a:r>
            <a:endParaRPr/>
          </a:p>
        </p:txBody>
      </p:sp>
      <p:sp>
        <p:nvSpPr>
          <p:cNvPr id="520" name="Google Shape;520;p67"/>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AutoNum type="arabicPeriod"/>
            </a:pPr>
            <a:r>
              <a:rPr lang="en" sz="1400"/>
              <a:t>The stack frame (starting from its bottom) generally contains the return address (previous Link Register or LR), previous Frame Pointer, any registers that need to be preserved, function parameters (in case the function accepts more than 4), local variables, etc. </a:t>
            </a:r>
            <a:endParaRPr sz="1400"/>
          </a:p>
          <a:p>
            <a:pPr indent="-317500" lvl="0" marL="457200" rtl="0" algn="l">
              <a:spcBef>
                <a:spcPts val="1000"/>
              </a:spcBef>
              <a:spcAft>
                <a:spcPts val="1000"/>
              </a:spcAft>
              <a:buSzPts val="1400"/>
              <a:buAutoNum type="arabicPeriod"/>
            </a:pPr>
            <a:r>
              <a:rPr lang="en" sz="1400"/>
              <a:t>The actual contents of the Stack Frame may vary, the give example is one possible scenario. The Stack Frame gets destroyed when function execution finishes.</a:t>
            </a:r>
            <a:endParaRPr sz="1400"/>
          </a:p>
        </p:txBody>
      </p:sp>
      <p:pic>
        <p:nvPicPr>
          <p:cNvPr id="521" name="Google Shape;521;p67"/>
          <p:cNvPicPr preferRelativeResize="0"/>
          <p:nvPr/>
        </p:nvPicPr>
        <p:blipFill>
          <a:blip r:embed="rId3">
            <a:alphaModFix/>
          </a:blip>
          <a:stretch>
            <a:fillRect/>
          </a:stretch>
        </p:blipFill>
        <p:spPr>
          <a:xfrm>
            <a:off x="4724400" y="752975"/>
            <a:ext cx="4152175" cy="345622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6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527" name="Google Shape;527;p68"/>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47500" lnSpcReduction="10000"/>
          </a:bodyPr>
          <a:lstStyle/>
          <a:p>
            <a:pPr indent="0" lvl="0" marL="0" rtl="0" algn="l">
              <a:spcBef>
                <a:spcPts val="0"/>
              </a:spcBef>
              <a:spcAft>
                <a:spcPts val="0"/>
              </a:spcAft>
              <a:buClr>
                <a:schemeClr val="dk1"/>
              </a:buClr>
              <a:buSzPct val="61111"/>
              <a:buFont typeface="Arial"/>
              <a:buNone/>
            </a:pPr>
            <a:r>
              <a:rPr lang="en"/>
              <a:t>int main() {</a:t>
            </a:r>
            <a:endParaRPr/>
          </a:p>
          <a:p>
            <a:pPr indent="0" lvl="0" marL="0" rtl="0" algn="l">
              <a:spcBef>
                <a:spcPts val="0"/>
              </a:spcBef>
              <a:spcAft>
                <a:spcPts val="0"/>
              </a:spcAft>
              <a:buClr>
                <a:schemeClr val="dk1"/>
              </a:buClr>
              <a:buSzPct val="61111"/>
              <a:buFont typeface="Arial"/>
              <a:buNone/>
            </a:pPr>
            <a:r>
              <a:rPr lang="en">
                <a:solidFill>
                  <a:srgbClr val="0000FF"/>
                </a:solidFill>
              </a:rPr>
              <a:t> int res = 0;</a:t>
            </a:r>
            <a:endParaRPr>
              <a:solidFill>
                <a:srgbClr val="0000FF"/>
              </a:solidFill>
            </a:endParaRPr>
          </a:p>
          <a:p>
            <a:pPr indent="0" lvl="0" marL="0" rtl="0" algn="l">
              <a:spcBef>
                <a:spcPts val="0"/>
              </a:spcBef>
              <a:spcAft>
                <a:spcPts val="0"/>
              </a:spcAft>
              <a:buClr>
                <a:schemeClr val="dk1"/>
              </a:buClr>
              <a:buSzPct val="61111"/>
              <a:buFont typeface="Arial"/>
              <a:buNone/>
            </a:pPr>
            <a:r>
              <a:rPr lang="en">
                <a:solidFill>
                  <a:srgbClr val="0000FF"/>
                </a:solidFill>
              </a:rPr>
              <a:t> int a = 1;</a:t>
            </a:r>
            <a:endParaRPr>
              <a:solidFill>
                <a:srgbClr val="0000FF"/>
              </a:solidFill>
            </a:endParaRPr>
          </a:p>
          <a:p>
            <a:pPr indent="0" lvl="0" marL="0" rtl="0" algn="l">
              <a:spcBef>
                <a:spcPts val="0"/>
              </a:spcBef>
              <a:spcAft>
                <a:spcPts val="0"/>
              </a:spcAft>
              <a:buClr>
                <a:schemeClr val="dk1"/>
              </a:buClr>
              <a:buSzPct val="61111"/>
              <a:buFont typeface="Arial"/>
              <a:buNone/>
            </a:pPr>
            <a:r>
              <a:rPr lang="en">
                <a:solidFill>
                  <a:srgbClr val="0000FF"/>
                </a:solidFill>
              </a:rPr>
              <a:t> int b = 2;</a:t>
            </a:r>
            <a:endParaRPr>
              <a:solidFill>
                <a:srgbClr val="0000FF"/>
              </a:solidFill>
            </a:endParaRPr>
          </a:p>
          <a:p>
            <a:pPr indent="0" lvl="0" marL="0" rtl="0" algn="l">
              <a:spcBef>
                <a:spcPts val="0"/>
              </a:spcBef>
              <a:spcAft>
                <a:spcPts val="0"/>
              </a:spcAft>
              <a:buClr>
                <a:schemeClr val="dk1"/>
              </a:buClr>
              <a:buSzPct val="61111"/>
              <a:buFont typeface="Arial"/>
              <a:buNone/>
            </a:pPr>
            <a:r>
              <a:rPr lang="en">
                <a:solidFill>
                  <a:srgbClr val="0000FF"/>
                </a:solidFill>
              </a:rPr>
              <a:t> res = max(a, b);</a:t>
            </a:r>
            <a:endParaRPr>
              <a:solidFill>
                <a:srgbClr val="0000FF"/>
              </a:solidFill>
            </a:endParaRPr>
          </a:p>
          <a:p>
            <a:pPr indent="0" lvl="0" marL="0" rtl="0" algn="l">
              <a:spcBef>
                <a:spcPts val="0"/>
              </a:spcBef>
              <a:spcAft>
                <a:spcPts val="0"/>
              </a:spcAft>
              <a:buClr>
                <a:schemeClr val="dk1"/>
              </a:buClr>
              <a:buSzPct val="61111"/>
              <a:buFont typeface="Arial"/>
              <a:buNone/>
            </a:pPr>
            <a:r>
              <a:rPr lang="en">
                <a:solidFill>
                  <a:srgbClr val="0000FF"/>
                </a:solidFill>
              </a:rPr>
              <a:t> return res;</a:t>
            </a:r>
            <a:endParaRPr>
              <a:solidFill>
                <a:srgbClr val="0000FF"/>
              </a:solidFill>
            </a:endParaRPr>
          </a:p>
          <a:p>
            <a:pPr indent="0" lvl="0" marL="0" rtl="0" algn="l">
              <a:spcBef>
                <a:spcPts val="0"/>
              </a:spcBef>
              <a:spcAft>
                <a:spcPts val="0"/>
              </a:spcAft>
              <a:buClr>
                <a:schemeClr val="dk1"/>
              </a:buClr>
              <a:buSzPct val="61111"/>
              <a:buFont typeface="Arial"/>
              <a:buNone/>
            </a:pPr>
            <a:r>
              <a:rPr lang="en"/>
              <a:t>}</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int max(int a,int b) {</a:t>
            </a:r>
            <a:endParaRPr/>
          </a:p>
          <a:p>
            <a:pPr indent="0" lvl="0" marL="0" rtl="0" algn="l">
              <a:spcBef>
                <a:spcPts val="0"/>
              </a:spcBef>
              <a:spcAft>
                <a:spcPts val="0"/>
              </a:spcAft>
              <a:buClr>
                <a:schemeClr val="dk1"/>
              </a:buClr>
              <a:buSzPct val="61111"/>
              <a:buFont typeface="Arial"/>
              <a:buNone/>
            </a:pPr>
            <a:r>
              <a:rPr lang="en">
                <a:solidFill>
                  <a:srgbClr val="0000FF"/>
                </a:solidFill>
              </a:rPr>
              <a:t> do_nothing();</a:t>
            </a:r>
            <a:endParaRPr>
              <a:solidFill>
                <a:srgbClr val="0000FF"/>
              </a:solidFill>
            </a:endParaRPr>
          </a:p>
          <a:p>
            <a:pPr indent="0" lvl="0" marL="0" rtl="0" algn="l">
              <a:spcBef>
                <a:spcPts val="0"/>
              </a:spcBef>
              <a:spcAft>
                <a:spcPts val="0"/>
              </a:spcAft>
              <a:buClr>
                <a:schemeClr val="dk1"/>
              </a:buClr>
              <a:buSzPct val="61111"/>
              <a:buFont typeface="Arial"/>
              <a:buNone/>
            </a:pPr>
            <a:r>
              <a:rPr lang="en">
                <a:solidFill>
                  <a:srgbClr val="0000FF"/>
                </a:solidFill>
              </a:rPr>
              <a:t> if(a&lt;b) {</a:t>
            </a:r>
            <a:endParaRPr>
              <a:solidFill>
                <a:srgbClr val="0000FF"/>
              </a:solidFill>
            </a:endParaRPr>
          </a:p>
          <a:p>
            <a:pPr indent="0" lvl="0" marL="0" rtl="0" algn="l">
              <a:spcBef>
                <a:spcPts val="0"/>
              </a:spcBef>
              <a:spcAft>
                <a:spcPts val="0"/>
              </a:spcAft>
              <a:buClr>
                <a:schemeClr val="dk1"/>
              </a:buClr>
              <a:buSzPct val="61111"/>
              <a:buFont typeface="Arial"/>
              <a:buNone/>
            </a:pPr>
            <a:r>
              <a:rPr lang="en">
                <a:solidFill>
                  <a:srgbClr val="0000FF"/>
                </a:solidFill>
              </a:rPr>
              <a:t>  return b; }</a:t>
            </a:r>
            <a:endParaRPr>
              <a:solidFill>
                <a:srgbClr val="0000FF"/>
              </a:solidFill>
            </a:endParaRPr>
          </a:p>
          <a:p>
            <a:pPr indent="0" lvl="0" marL="0" rtl="0" algn="l">
              <a:spcBef>
                <a:spcPts val="0"/>
              </a:spcBef>
              <a:spcAft>
                <a:spcPts val="0"/>
              </a:spcAft>
              <a:buClr>
                <a:schemeClr val="dk1"/>
              </a:buClr>
              <a:buSzPct val="61111"/>
              <a:buFont typeface="Arial"/>
              <a:buNone/>
            </a:pPr>
            <a:r>
              <a:rPr lang="en">
                <a:solidFill>
                  <a:srgbClr val="0000FF"/>
                </a:solidFill>
              </a:rPr>
              <a:t> else {</a:t>
            </a:r>
            <a:endParaRPr>
              <a:solidFill>
                <a:srgbClr val="0000FF"/>
              </a:solidFill>
            </a:endParaRPr>
          </a:p>
          <a:p>
            <a:pPr indent="0" lvl="0" marL="0" rtl="0" algn="l">
              <a:spcBef>
                <a:spcPts val="0"/>
              </a:spcBef>
              <a:spcAft>
                <a:spcPts val="0"/>
              </a:spcAft>
              <a:buClr>
                <a:schemeClr val="dk1"/>
              </a:buClr>
              <a:buSzPct val="61111"/>
              <a:buFont typeface="Arial"/>
              <a:buNone/>
            </a:pPr>
            <a:r>
              <a:rPr lang="en">
                <a:solidFill>
                  <a:srgbClr val="0000FF"/>
                </a:solidFill>
              </a:rPr>
              <a:t> return a; }</a:t>
            </a:r>
            <a:endParaRPr>
              <a:solidFill>
                <a:srgbClr val="0000FF"/>
              </a:solidFill>
            </a:endParaRPr>
          </a:p>
          <a:p>
            <a:pPr indent="0" lvl="0" marL="0" rtl="0" algn="l">
              <a:spcBef>
                <a:spcPts val="0"/>
              </a:spcBef>
              <a:spcAft>
                <a:spcPts val="0"/>
              </a:spcAft>
              <a:buClr>
                <a:schemeClr val="dk1"/>
              </a:buClr>
              <a:buSzPct val="61111"/>
              <a:buFont typeface="Arial"/>
              <a:buNone/>
            </a:pPr>
            <a:r>
              <a:rPr lang="en"/>
              <a:t>}</a:t>
            </a:r>
            <a:endParaRPr/>
          </a:p>
          <a:p>
            <a:pPr indent="0" lvl="0" marL="0" rtl="0" algn="l">
              <a:spcBef>
                <a:spcPts val="0"/>
              </a:spcBef>
              <a:spcAft>
                <a:spcPts val="0"/>
              </a:spcAft>
              <a:buClr>
                <a:schemeClr val="dk1"/>
              </a:buClr>
              <a:buSzPct val="61111"/>
              <a:buFont typeface="Arial"/>
              <a:buNone/>
            </a:pPr>
            <a:r>
              <a:rPr lang="en"/>
              <a:t>int do_nothing() {</a:t>
            </a:r>
            <a:endParaRPr/>
          </a:p>
          <a:p>
            <a:pPr indent="0" lvl="0" marL="0" rtl="0" algn="l">
              <a:spcBef>
                <a:spcPts val="0"/>
              </a:spcBef>
              <a:spcAft>
                <a:spcPts val="0"/>
              </a:spcAft>
              <a:buClr>
                <a:schemeClr val="dk1"/>
              </a:buClr>
              <a:buSzPct val="61111"/>
              <a:buFont typeface="Arial"/>
              <a:buNone/>
            </a:pPr>
            <a:r>
              <a:rPr lang="en">
                <a:solidFill>
                  <a:srgbClr val="0000FF"/>
                </a:solidFill>
              </a:rPr>
              <a:t> return 0;</a:t>
            </a:r>
            <a:endParaRPr>
              <a:solidFill>
                <a:srgbClr val="0000FF"/>
              </a:solidFill>
            </a:endParaRPr>
          </a:p>
          <a:p>
            <a:pPr indent="0" lvl="0" marL="0" rtl="0" algn="l">
              <a:spcBef>
                <a:spcPts val="0"/>
              </a:spcBef>
              <a:spcAft>
                <a:spcPts val="0"/>
              </a:spcAft>
              <a:buNone/>
            </a:pPr>
            <a:r>
              <a:rPr lang="en"/>
              <a:t>}</a:t>
            </a:r>
            <a:endParaRPr/>
          </a:p>
        </p:txBody>
      </p:sp>
      <p:pic>
        <p:nvPicPr>
          <p:cNvPr id="528" name="Google Shape;528;p68"/>
          <p:cNvPicPr preferRelativeResize="0"/>
          <p:nvPr/>
        </p:nvPicPr>
        <p:blipFill>
          <a:blip r:embed="rId3">
            <a:alphaModFix/>
          </a:blip>
          <a:stretch>
            <a:fillRect/>
          </a:stretch>
        </p:blipFill>
        <p:spPr>
          <a:xfrm>
            <a:off x="3827659" y="0"/>
            <a:ext cx="5316333" cy="5143501"/>
          </a:xfrm>
          <a:prstGeom prst="rect">
            <a:avLst/>
          </a:prstGeom>
          <a:noFill/>
          <a:ln>
            <a:noFill/>
          </a:ln>
        </p:spPr>
      </p:pic>
      <p:sp>
        <p:nvSpPr>
          <p:cNvPr id="529" name="Google Shape;529;p68"/>
          <p:cNvSpPr txBox="1"/>
          <p:nvPr/>
        </p:nvSpPr>
        <p:spPr>
          <a:xfrm>
            <a:off x="2135050" y="1017725"/>
            <a:ext cx="1692600" cy="82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latin typeface="Avenir"/>
                <a:ea typeface="Avenir"/>
                <a:cs typeface="Avenir"/>
                <a:sym typeface="Avenir"/>
              </a:rPr>
              <a:t>simple illustration of a Stack Frame through the perspective of GDB debugger.</a:t>
            </a:r>
            <a:endParaRPr>
              <a:solidFill>
                <a:srgbClr val="FF00FF"/>
              </a:solidFill>
              <a:latin typeface="Avenir"/>
              <a:ea typeface="Avenir"/>
              <a:cs typeface="Avenir"/>
              <a:sym typeface="Avenir"/>
            </a:endParaRPr>
          </a:p>
        </p:txBody>
      </p:sp>
      <p:sp>
        <p:nvSpPr>
          <p:cNvPr id="530" name="Google Shape;530;p68"/>
          <p:cNvSpPr txBox="1"/>
          <p:nvPr/>
        </p:nvSpPr>
        <p:spPr>
          <a:xfrm>
            <a:off x="5205600" y="3312225"/>
            <a:ext cx="39384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rgbClr val="FFFFFF"/>
                </a:solidFill>
              </a:rPr>
              <a:t>In this situation,  we are about to leave the function </a:t>
            </a:r>
            <a:r>
              <a:rPr b="1" lang="en" sz="1000">
                <a:solidFill>
                  <a:schemeClr val="accent6"/>
                </a:solidFill>
              </a:rPr>
              <a:t>max</a:t>
            </a:r>
            <a:r>
              <a:rPr b="1" lang="en" sz="1000">
                <a:solidFill>
                  <a:srgbClr val="FFFFFF"/>
                </a:solidFill>
              </a:rPr>
              <a:t> (see the arrow in the disassembly at the bottom). At this state, the FP (R11) points to 0xbefff254 which is the bottom of our Stack Frame. This address on the Stack (green addresses) stores 0x00010418 which is the return address (previous Link Register). 4 bytes above this (at 0xbefff250) we have a value 0xbefff26c, which is the address of a previous Frame Pointer. The 0x1 and 0x2 at addresses 0xbefff24c and 0xbefff248 are local variables which were used during the execution of the function max. So the Stack Frame which we just analyzed had only LR, FP and two local variables.</a:t>
            </a:r>
            <a:endParaRPr b="1"/>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6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Preserved vs Non-preserved Registers</a:t>
            </a:r>
            <a:endParaRPr/>
          </a:p>
        </p:txBody>
      </p:sp>
      <p:sp>
        <p:nvSpPr>
          <p:cNvPr id="536" name="Google Shape;536;p6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a:t>If the calling function does not use registers that are saved and restored upon returning from the callee, the effort to save and restore them is wasted.</a:t>
            </a:r>
            <a:endParaRPr/>
          </a:p>
          <a:p>
            <a:pPr indent="-361950" lvl="0" marL="457200" rtl="0" algn="l">
              <a:spcBef>
                <a:spcPts val="1000"/>
              </a:spcBef>
              <a:spcAft>
                <a:spcPts val="0"/>
              </a:spcAft>
              <a:buSzPts val="2100"/>
              <a:buChar char="-"/>
            </a:pPr>
            <a:r>
              <a:rPr lang="en"/>
              <a:t>To avoid this waste, ARM divides registers into preserved (R0-R3, R12, SP, LR) and non-preserved categories.</a:t>
            </a:r>
            <a:endParaRPr/>
          </a:p>
          <a:p>
            <a:pPr indent="-361950" lvl="0" marL="457200" rtl="0" algn="l">
              <a:spcBef>
                <a:spcPts val="1000"/>
              </a:spcBef>
              <a:spcAft>
                <a:spcPts val="1000"/>
              </a:spcAft>
              <a:buSzPts val="2100"/>
              <a:buChar char="-"/>
            </a:pPr>
            <a:r>
              <a:rPr lang="en"/>
              <a:t>A function must save and restore any of the preserved registers that it wishes to use, but it can change the nonpreserved registers freely.</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7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Less number of preserved registers</a:t>
            </a:r>
            <a:endParaRPr/>
          </a:p>
        </p:txBody>
      </p:sp>
      <p:sp>
        <p:nvSpPr>
          <p:cNvPr id="542" name="Google Shape;542;p70"/>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Clr>
                <a:schemeClr val="dk1"/>
              </a:buClr>
              <a:buSzPct val="61111"/>
              <a:buFont typeface="Arial"/>
              <a:buNone/>
            </a:pPr>
            <a:r>
              <a:rPr lang="en"/>
              <a:t>@ R4 = result</a:t>
            </a:r>
            <a:endParaRPr/>
          </a:p>
          <a:p>
            <a:pPr indent="0" lvl="0" marL="0" rtl="0" algn="l">
              <a:spcBef>
                <a:spcPts val="0"/>
              </a:spcBef>
              <a:spcAft>
                <a:spcPts val="0"/>
              </a:spcAft>
              <a:buClr>
                <a:schemeClr val="dk1"/>
              </a:buClr>
              <a:buSzPct val="61111"/>
              <a:buFont typeface="Arial"/>
              <a:buNone/>
            </a:pPr>
            <a:r>
              <a:rPr lang="en"/>
              <a:t>DIFFOFSUMS</a:t>
            </a:r>
            <a:endParaRPr/>
          </a:p>
          <a:p>
            <a:pPr indent="0" lvl="0" marL="0" rtl="0" algn="l">
              <a:spcBef>
                <a:spcPts val="0"/>
              </a:spcBef>
              <a:spcAft>
                <a:spcPts val="0"/>
              </a:spcAft>
              <a:buClr>
                <a:schemeClr val="dk1"/>
              </a:buClr>
              <a:buSzPct val="61111"/>
              <a:buFont typeface="Arial"/>
              <a:buNone/>
            </a:pPr>
            <a:r>
              <a:rPr lang="en"/>
              <a:t>PUSH {R4} @ save R4 on stack</a:t>
            </a:r>
            <a:endParaRPr/>
          </a:p>
          <a:p>
            <a:pPr indent="0" lvl="0" marL="0" rtl="0" algn="l">
              <a:spcBef>
                <a:spcPts val="0"/>
              </a:spcBef>
              <a:spcAft>
                <a:spcPts val="0"/>
              </a:spcAft>
              <a:buClr>
                <a:schemeClr val="dk1"/>
              </a:buClr>
              <a:buSzPct val="61111"/>
              <a:buFont typeface="Arial"/>
              <a:buNone/>
            </a:pPr>
            <a:r>
              <a:rPr lang="en"/>
              <a:t>ADD R1, R0, R1 @ R1 = f + g</a:t>
            </a:r>
            <a:endParaRPr/>
          </a:p>
          <a:p>
            <a:pPr indent="0" lvl="0" marL="0" rtl="0" algn="l">
              <a:spcBef>
                <a:spcPts val="0"/>
              </a:spcBef>
              <a:spcAft>
                <a:spcPts val="0"/>
              </a:spcAft>
              <a:buClr>
                <a:schemeClr val="dk1"/>
              </a:buClr>
              <a:buSzPct val="61111"/>
              <a:buFont typeface="Arial"/>
              <a:buNone/>
            </a:pPr>
            <a:r>
              <a:rPr lang="en"/>
              <a:t>ADD R3, R2, R3 @ R3 = h + i</a:t>
            </a:r>
            <a:endParaRPr/>
          </a:p>
          <a:p>
            <a:pPr indent="0" lvl="0" marL="0" rtl="0" algn="l">
              <a:spcBef>
                <a:spcPts val="0"/>
              </a:spcBef>
              <a:spcAft>
                <a:spcPts val="0"/>
              </a:spcAft>
              <a:buClr>
                <a:schemeClr val="dk1"/>
              </a:buClr>
              <a:buSzPct val="61111"/>
              <a:buFont typeface="Arial"/>
              <a:buNone/>
            </a:pPr>
            <a:r>
              <a:rPr lang="en"/>
              <a:t>SUB R4, R1, R3 @ result = (f + g) − (h + i)</a:t>
            </a:r>
            <a:endParaRPr/>
          </a:p>
          <a:p>
            <a:pPr indent="0" lvl="0" marL="0" rtl="0" algn="l">
              <a:spcBef>
                <a:spcPts val="0"/>
              </a:spcBef>
              <a:spcAft>
                <a:spcPts val="0"/>
              </a:spcAft>
              <a:buClr>
                <a:schemeClr val="dk1"/>
              </a:buClr>
              <a:buSzPct val="61111"/>
              <a:buFont typeface="Arial"/>
              <a:buNone/>
            </a:pPr>
            <a:r>
              <a:rPr lang="en"/>
              <a:t>MOV R0, R4 @ put return value in R0</a:t>
            </a:r>
            <a:endParaRPr/>
          </a:p>
          <a:p>
            <a:pPr indent="0" lvl="0" marL="0" rtl="0" algn="l">
              <a:spcBef>
                <a:spcPts val="0"/>
              </a:spcBef>
              <a:spcAft>
                <a:spcPts val="0"/>
              </a:spcAft>
              <a:buClr>
                <a:schemeClr val="dk1"/>
              </a:buClr>
              <a:buSzPct val="61111"/>
              <a:buFont typeface="Arial"/>
              <a:buNone/>
            </a:pPr>
            <a:r>
              <a:rPr lang="en"/>
              <a:t>POP {R4} @ pop R4 off stack</a:t>
            </a:r>
            <a:endParaRPr/>
          </a:p>
          <a:p>
            <a:pPr indent="0" lvl="0" marL="0" rtl="0" algn="l">
              <a:spcBef>
                <a:spcPts val="0"/>
              </a:spcBef>
              <a:spcAft>
                <a:spcPts val="0"/>
              </a:spcAft>
              <a:buClr>
                <a:schemeClr val="dk1"/>
              </a:buClr>
              <a:buSzPct val="61111"/>
              <a:buFont typeface="Arial"/>
              <a:buNone/>
            </a:pPr>
            <a:r>
              <a:rPr lang="en"/>
              <a:t>MOV PC, LR @ return to caller</a:t>
            </a:r>
            <a:endParaRPr/>
          </a:p>
          <a:p>
            <a:pPr indent="0" lvl="0" marL="0" rtl="0" algn="l">
              <a:spcBef>
                <a:spcPts val="0"/>
              </a:spcBef>
              <a:spcAft>
                <a:spcPts val="0"/>
              </a:spcAft>
              <a:buNone/>
            </a:pPr>
            <a:r>
              <a:t/>
            </a:r>
            <a:endParaRPr/>
          </a:p>
        </p:txBody>
      </p:sp>
      <p:sp>
        <p:nvSpPr>
          <p:cNvPr id="543" name="Google Shape;543;p70"/>
          <p:cNvSpPr/>
          <p:nvPr/>
        </p:nvSpPr>
        <p:spPr>
          <a:xfrm>
            <a:off x="311825" y="2172875"/>
            <a:ext cx="1198800" cy="294900"/>
          </a:xfrm>
          <a:prstGeom prst="wedgeRoundRectCallout">
            <a:avLst>
              <a:gd fmla="val 165981" name="adj1"/>
              <a:gd fmla="val -222109" name="adj2"/>
              <a:gd fmla="val 0" name="adj3"/>
            </a:avLst>
          </a:prstGeom>
          <a:noFill/>
          <a:ln cap="flat" cmpd="sng" w="19050">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70"/>
          <p:cNvSpPr txBox="1"/>
          <p:nvPr/>
        </p:nvSpPr>
        <p:spPr>
          <a:xfrm>
            <a:off x="2846750" y="1490100"/>
            <a:ext cx="2373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C00000"/>
                </a:solidFill>
                <a:latin typeface="Avenir"/>
                <a:ea typeface="Avenir"/>
                <a:cs typeface="Avenir"/>
                <a:sym typeface="Avenir"/>
              </a:rPr>
              <a:t>Saves only R4 on the stack.</a:t>
            </a:r>
            <a:endParaRPr b="1">
              <a:solidFill>
                <a:srgbClr val="C00000"/>
              </a:solidFill>
              <a:latin typeface="Avenir"/>
              <a:ea typeface="Avenir"/>
              <a:cs typeface="Avenir"/>
              <a:sym typeface="Avenir"/>
            </a:endParaRPr>
          </a:p>
        </p:txBody>
      </p:sp>
      <p:sp>
        <p:nvSpPr>
          <p:cNvPr id="545" name="Google Shape;545;p70"/>
          <p:cNvSpPr txBox="1"/>
          <p:nvPr/>
        </p:nvSpPr>
        <p:spPr>
          <a:xfrm>
            <a:off x="5327225" y="1643850"/>
            <a:ext cx="3505200" cy="24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0000FF"/>
                </a:solidFill>
                <a:latin typeface="Avenir"/>
                <a:ea typeface="Avenir"/>
                <a:cs typeface="Avenir"/>
                <a:sym typeface="Avenir"/>
              </a:rPr>
              <a:t>The callee must save and restore any preserved registers that it wishes to use. The callee may change any of the non-preserved registers. Hence, if the caller is holding active data in a non-preserved register, the caller needs to save that non-preserved register before making the function call and then needs to restore it afterward. For these reasons, preserved registers are also called </a:t>
            </a:r>
            <a:r>
              <a:rPr lang="en">
                <a:solidFill>
                  <a:srgbClr val="FF0000"/>
                </a:solidFill>
                <a:latin typeface="Avenir"/>
                <a:ea typeface="Avenir"/>
                <a:cs typeface="Avenir"/>
                <a:sym typeface="Avenir"/>
              </a:rPr>
              <a:t>callee-save</a:t>
            </a:r>
            <a:r>
              <a:rPr lang="en">
                <a:solidFill>
                  <a:srgbClr val="0000FF"/>
                </a:solidFill>
                <a:latin typeface="Avenir"/>
                <a:ea typeface="Avenir"/>
                <a:cs typeface="Avenir"/>
                <a:sym typeface="Avenir"/>
              </a:rPr>
              <a:t>, and non-preserved registers are called </a:t>
            </a:r>
            <a:r>
              <a:rPr lang="en">
                <a:solidFill>
                  <a:srgbClr val="FF0000"/>
                </a:solidFill>
                <a:latin typeface="Avenir"/>
                <a:ea typeface="Avenir"/>
                <a:cs typeface="Avenir"/>
                <a:sym typeface="Avenir"/>
              </a:rPr>
              <a:t>caller-save</a:t>
            </a:r>
            <a:r>
              <a:rPr lang="en">
                <a:solidFill>
                  <a:srgbClr val="0000FF"/>
                </a:solidFill>
                <a:latin typeface="Avenir"/>
                <a:ea typeface="Avenir"/>
                <a:cs typeface="Avenir"/>
                <a:sym typeface="Avenir"/>
              </a:rPr>
              <a:t>.</a:t>
            </a:r>
            <a:endParaRPr>
              <a:solidFill>
                <a:srgbClr val="0000FF"/>
              </a:solidFill>
              <a:latin typeface="Avenir"/>
              <a:ea typeface="Avenir"/>
              <a:cs typeface="Avenir"/>
              <a:sym typeface="Avenir"/>
            </a:endParaRPr>
          </a:p>
          <a:p>
            <a:pPr indent="0" lvl="0" marL="0" rtl="0" algn="l">
              <a:spcBef>
                <a:spcPts val="0"/>
              </a:spcBef>
              <a:spcAft>
                <a:spcPts val="0"/>
              </a:spcAft>
              <a:buNone/>
            </a:pPr>
            <a:r>
              <a:t/>
            </a:r>
            <a:endParaRPr>
              <a:solidFill>
                <a:srgbClr val="0000FF"/>
              </a:solidFill>
              <a:latin typeface="Avenir"/>
              <a:ea typeface="Avenir"/>
              <a:cs typeface="Avenir"/>
              <a:sym typeface="Aveni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71"/>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Non-leaf Function Calls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7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Leaf and Non-leaf Functions</a:t>
            </a:r>
            <a:endParaRPr/>
          </a:p>
        </p:txBody>
      </p:sp>
      <p:sp>
        <p:nvSpPr>
          <p:cNvPr id="556" name="Google Shape;556;p7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0000"/>
          </a:bodyPr>
          <a:lstStyle/>
          <a:p>
            <a:pPr indent="-321945" lvl="0" marL="457200" rtl="0" algn="l">
              <a:spcBef>
                <a:spcPts val="0"/>
              </a:spcBef>
              <a:spcAft>
                <a:spcPts val="0"/>
              </a:spcAft>
              <a:buSzPct val="100000"/>
              <a:buChar char="●"/>
            </a:pPr>
            <a:r>
              <a:rPr lang="en"/>
              <a:t>A function that does not call others is called a</a:t>
            </a:r>
            <a:r>
              <a:rPr lang="en">
                <a:solidFill>
                  <a:srgbClr val="FF0000"/>
                </a:solidFill>
              </a:rPr>
              <a:t> leaf function</a:t>
            </a:r>
            <a:r>
              <a:rPr lang="en"/>
              <a:t>.</a:t>
            </a:r>
            <a:endParaRPr/>
          </a:p>
          <a:p>
            <a:pPr indent="-321945" lvl="0" marL="457200" rtl="0" algn="l">
              <a:spcBef>
                <a:spcPts val="1000"/>
              </a:spcBef>
              <a:spcAft>
                <a:spcPts val="0"/>
              </a:spcAft>
              <a:buSzPct val="100000"/>
              <a:buChar char="●"/>
            </a:pPr>
            <a:r>
              <a:rPr lang="en"/>
              <a:t>A function that does call others is called a </a:t>
            </a:r>
            <a:r>
              <a:rPr lang="en">
                <a:solidFill>
                  <a:srgbClr val="0000FF"/>
                </a:solidFill>
              </a:rPr>
              <a:t>non-leaf function</a:t>
            </a:r>
            <a:r>
              <a:rPr lang="en"/>
              <a:t>.</a:t>
            </a:r>
            <a:endParaRPr/>
          </a:p>
          <a:p>
            <a:pPr indent="-321945" lvl="0" marL="457200" rtl="0" algn="l">
              <a:spcBef>
                <a:spcPts val="1000"/>
              </a:spcBef>
              <a:spcAft>
                <a:spcPts val="0"/>
              </a:spcAft>
              <a:buSzPct val="100000"/>
              <a:buChar char="●"/>
            </a:pPr>
            <a:r>
              <a:rPr lang="en"/>
              <a:t>Non-leaf functions may need to save non-preserved registers on the stack before they call another function and then restore those registers afterward.</a:t>
            </a:r>
            <a:endParaRPr/>
          </a:p>
          <a:p>
            <a:pPr indent="-304165" lvl="1" marL="914400" rtl="0" algn="l">
              <a:spcBef>
                <a:spcPts val="1000"/>
              </a:spcBef>
              <a:spcAft>
                <a:spcPts val="0"/>
              </a:spcAft>
              <a:buSzPct val="100000"/>
              <a:buChar char="○"/>
            </a:pPr>
            <a:r>
              <a:rPr b="1" i="1" lang="en"/>
              <a:t>Caller save rule</a:t>
            </a:r>
            <a:r>
              <a:rPr lang="en"/>
              <a:t>: Before a function call, the caller must save any non-preserved registers (R0–R3 and R12) that it needs after the call. After the call, it must restore these registers before using them.</a:t>
            </a:r>
            <a:endParaRPr/>
          </a:p>
          <a:p>
            <a:pPr indent="-304165" lvl="1" marL="914400" rtl="0" algn="l">
              <a:spcBef>
                <a:spcPts val="1000"/>
              </a:spcBef>
              <a:spcAft>
                <a:spcPts val="0"/>
              </a:spcAft>
              <a:buSzPct val="100000"/>
              <a:buChar char="○"/>
            </a:pPr>
            <a:r>
              <a:rPr b="1" i="1" lang="en"/>
              <a:t>Callee save rule:</a:t>
            </a:r>
            <a:r>
              <a:rPr lang="en"/>
              <a:t> Before a callee disturbs any of the preserved registers (R4–R11 and LR), it must save the registers. Before it returns, it must restore these registers.</a:t>
            </a:r>
            <a:endParaRPr/>
          </a:p>
          <a:p>
            <a:pPr indent="-321945" lvl="0" marL="457200" rtl="0" algn="l">
              <a:spcBef>
                <a:spcPts val="1000"/>
              </a:spcBef>
              <a:spcAft>
                <a:spcPts val="1000"/>
              </a:spcAft>
              <a:buSzPct val="100000"/>
              <a:buChar char="●"/>
            </a:pPr>
            <a:r>
              <a:rPr lang="en"/>
              <a:t>A non-leaf function overwrites LR when it calls another function using BL. Thus, a non-leaf function must always save LR on its stack and restore it before returning.</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7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Non-leaf Function Calls</a:t>
            </a:r>
            <a:endParaRPr/>
          </a:p>
        </p:txBody>
      </p:sp>
      <p:sp>
        <p:nvSpPr>
          <p:cNvPr id="562" name="Google Shape;562;p73"/>
          <p:cNvSpPr txBox="1"/>
          <p:nvPr>
            <p:ph idx="1" type="body"/>
          </p:nvPr>
        </p:nvSpPr>
        <p:spPr>
          <a:xfrm>
            <a:off x="311700" y="1566175"/>
            <a:ext cx="4226400" cy="30027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Clr>
                <a:schemeClr val="dk1"/>
              </a:buClr>
              <a:buSzPct val="61111"/>
              <a:buFont typeface="Arial"/>
              <a:buNone/>
            </a:pPr>
            <a:r>
              <a:rPr lang="en">
                <a:solidFill>
                  <a:srgbClr val="FF0000"/>
                </a:solidFill>
                <a:latin typeface="Victor Mono"/>
                <a:ea typeface="Victor Mono"/>
                <a:cs typeface="Victor Mono"/>
                <a:sym typeface="Victor Mono"/>
              </a:rPr>
              <a:t>int f1(int a, int b) {</a:t>
            </a:r>
            <a:endParaRPr>
              <a:solidFill>
                <a:srgbClr val="FF0000"/>
              </a:solidFill>
              <a:latin typeface="Victor Mono"/>
              <a:ea typeface="Victor Mono"/>
              <a:cs typeface="Victor Mono"/>
              <a:sym typeface="Victor Mono"/>
            </a:endParaRPr>
          </a:p>
          <a:p>
            <a:pPr indent="0" lvl="0" marL="457200" rtl="0" algn="l">
              <a:spcBef>
                <a:spcPts val="0"/>
              </a:spcBef>
              <a:spcAft>
                <a:spcPts val="0"/>
              </a:spcAft>
              <a:buClr>
                <a:schemeClr val="dk1"/>
              </a:buClr>
              <a:buSzPct val="61111"/>
              <a:buFont typeface="Arial"/>
              <a:buNone/>
            </a:pPr>
            <a:r>
              <a:rPr lang="en">
                <a:solidFill>
                  <a:srgbClr val="FF0000"/>
                </a:solidFill>
                <a:latin typeface="Victor Mono"/>
                <a:ea typeface="Victor Mono"/>
                <a:cs typeface="Victor Mono"/>
                <a:sym typeface="Victor Mono"/>
              </a:rPr>
              <a:t>int i, x;</a:t>
            </a:r>
            <a:endParaRPr>
              <a:solidFill>
                <a:srgbClr val="FF0000"/>
              </a:solidFill>
              <a:latin typeface="Victor Mono"/>
              <a:ea typeface="Victor Mono"/>
              <a:cs typeface="Victor Mono"/>
              <a:sym typeface="Victor Mono"/>
            </a:endParaRPr>
          </a:p>
          <a:p>
            <a:pPr indent="0" lvl="0" marL="457200" rtl="0" algn="l">
              <a:spcBef>
                <a:spcPts val="0"/>
              </a:spcBef>
              <a:spcAft>
                <a:spcPts val="0"/>
              </a:spcAft>
              <a:buClr>
                <a:schemeClr val="dk1"/>
              </a:buClr>
              <a:buSzPct val="61111"/>
              <a:buFont typeface="Arial"/>
              <a:buNone/>
            </a:pPr>
            <a:r>
              <a:rPr lang="en">
                <a:solidFill>
                  <a:srgbClr val="FF0000"/>
                </a:solidFill>
                <a:latin typeface="Victor Mono"/>
                <a:ea typeface="Victor Mono"/>
                <a:cs typeface="Victor Mono"/>
                <a:sym typeface="Victor Mono"/>
              </a:rPr>
              <a:t>x = (a + b)*(a − b);</a:t>
            </a:r>
            <a:endParaRPr>
              <a:solidFill>
                <a:srgbClr val="FF0000"/>
              </a:solidFill>
              <a:latin typeface="Victor Mono"/>
              <a:ea typeface="Victor Mono"/>
              <a:cs typeface="Victor Mono"/>
              <a:sym typeface="Victor Mono"/>
            </a:endParaRPr>
          </a:p>
          <a:p>
            <a:pPr indent="0" lvl="0" marL="457200" rtl="0" algn="l">
              <a:spcBef>
                <a:spcPts val="0"/>
              </a:spcBef>
              <a:spcAft>
                <a:spcPts val="0"/>
              </a:spcAft>
              <a:buClr>
                <a:schemeClr val="dk1"/>
              </a:buClr>
              <a:buSzPct val="61111"/>
              <a:buFont typeface="Arial"/>
              <a:buNone/>
            </a:pPr>
            <a:r>
              <a:rPr lang="en">
                <a:solidFill>
                  <a:srgbClr val="FF0000"/>
                </a:solidFill>
                <a:latin typeface="Victor Mono"/>
                <a:ea typeface="Victor Mono"/>
                <a:cs typeface="Victor Mono"/>
                <a:sym typeface="Victor Mono"/>
              </a:rPr>
              <a:t>for (i=0; i&lt;a; i++)</a:t>
            </a:r>
            <a:endParaRPr>
              <a:solidFill>
                <a:srgbClr val="FF0000"/>
              </a:solidFill>
              <a:latin typeface="Victor Mono"/>
              <a:ea typeface="Victor Mono"/>
              <a:cs typeface="Victor Mono"/>
              <a:sym typeface="Victor Mono"/>
            </a:endParaRPr>
          </a:p>
          <a:p>
            <a:pPr indent="0" lvl="0" marL="457200" rtl="0" algn="l">
              <a:spcBef>
                <a:spcPts val="0"/>
              </a:spcBef>
              <a:spcAft>
                <a:spcPts val="0"/>
              </a:spcAft>
              <a:buClr>
                <a:schemeClr val="dk1"/>
              </a:buClr>
              <a:buSzPct val="61111"/>
              <a:buFont typeface="Arial"/>
              <a:buNone/>
            </a:pPr>
            <a:r>
              <a:rPr lang="en">
                <a:solidFill>
                  <a:srgbClr val="FF0000"/>
                </a:solidFill>
                <a:latin typeface="Victor Mono"/>
                <a:ea typeface="Victor Mono"/>
                <a:cs typeface="Victor Mono"/>
                <a:sym typeface="Victor Mono"/>
              </a:rPr>
              <a:t>x = x + f2(b+i);</a:t>
            </a:r>
            <a:endParaRPr>
              <a:solidFill>
                <a:srgbClr val="FF0000"/>
              </a:solidFill>
              <a:latin typeface="Victor Mono"/>
              <a:ea typeface="Victor Mono"/>
              <a:cs typeface="Victor Mono"/>
              <a:sym typeface="Victor Mono"/>
            </a:endParaRPr>
          </a:p>
          <a:p>
            <a:pPr indent="0" lvl="0" marL="457200" rtl="0" algn="l">
              <a:spcBef>
                <a:spcPts val="0"/>
              </a:spcBef>
              <a:spcAft>
                <a:spcPts val="0"/>
              </a:spcAft>
              <a:buClr>
                <a:schemeClr val="dk1"/>
              </a:buClr>
              <a:buSzPct val="61111"/>
              <a:buFont typeface="Arial"/>
              <a:buNone/>
            </a:pPr>
            <a:r>
              <a:rPr lang="en">
                <a:solidFill>
                  <a:srgbClr val="FF0000"/>
                </a:solidFill>
                <a:latin typeface="Victor Mono"/>
                <a:ea typeface="Victor Mono"/>
                <a:cs typeface="Victor Mono"/>
                <a:sym typeface="Victor Mono"/>
              </a:rPr>
              <a:t>return x;</a:t>
            </a:r>
            <a:endParaRPr>
              <a:solidFill>
                <a:srgbClr val="FF0000"/>
              </a:solidFill>
              <a:latin typeface="Victor Mono"/>
              <a:ea typeface="Victor Mono"/>
              <a:cs typeface="Victor Mono"/>
              <a:sym typeface="Victor Mono"/>
            </a:endParaRPr>
          </a:p>
          <a:p>
            <a:pPr indent="0" lvl="0" marL="0" rtl="0" algn="l">
              <a:spcBef>
                <a:spcPts val="0"/>
              </a:spcBef>
              <a:spcAft>
                <a:spcPts val="0"/>
              </a:spcAft>
              <a:buClr>
                <a:schemeClr val="dk1"/>
              </a:buClr>
              <a:buSzPct val="61111"/>
              <a:buFont typeface="Arial"/>
              <a:buNone/>
            </a:pPr>
            <a:r>
              <a:rPr lang="en">
                <a:solidFill>
                  <a:srgbClr val="FF0000"/>
                </a:solidFill>
                <a:latin typeface="Victor Mono"/>
                <a:ea typeface="Victor Mono"/>
                <a:cs typeface="Victor Mono"/>
                <a:sym typeface="Victor Mono"/>
              </a:rPr>
              <a:t>}</a:t>
            </a:r>
            <a:endParaRPr>
              <a:solidFill>
                <a:srgbClr val="FF0000"/>
              </a:solidFill>
              <a:latin typeface="Victor Mono"/>
              <a:ea typeface="Victor Mono"/>
              <a:cs typeface="Victor Mono"/>
              <a:sym typeface="Victor Mono"/>
            </a:endParaRPr>
          </a:p>
          <a:p>
            <a:pPr indent="0" lvl="0" marL="0" rtl="0" algn="l">
              <a:spcBef>
                <a:spcPts val="0"/>
              </a:spcBef>
              <a:spcAft>
                <a:spcPts val="0"/>
              </a:spcAft>
              <a:buClr>
                <a:schemeClr val="dk1"/>
              </a:buClr>
              <a:buSzPct val="61111"/>
              <a:buFont typeface="Arial"/>
              <a:buNone/>
            </a:pPr>
            <a:r>
              <a:rPr lang="en">
                <a:solidFill>
                  <a:srgbClr val="0000FF"/>
                </a:solidFill>
                <a:latin typeface="Victor Mono"/>
                <a:ea typeface="Victor Mono"/>
                <a:cs typeface="Victor Mono"/>
                <a:sym typeface="Victor Mono"/>
              </a:rPr>
              <a:t>int f2(int p) {</a:t>
            </a:r>
            <a:endParaRPr>
              <a:solidFill>
                <a:srgbClr val="0000FF"/>
              </a:solidFill>
              <a:latin typeface="Victor Mono"/>
              <a:ea typeface="Victor Mono"/>
              <a:cs typeface="Victor Mono"/>
              <a:sym typeface="Victor Mono"/>
            </a:endParaRPr>
          </a:p>
          <a:p>
            <a:pPr indent="0" lvl="0" marL="457200" rtl="0" algn="l">
              <a:spcBef>
                <a:spcPts val="0"/>
              </a:spcBef>
              <a:spcAft>
                <a:spcPts val="0"/>
              </a:spcAft>
              <a:buClr>
                <a:schemeClr val="dk1"/>
              </a:buClr>
              <a:buSzPct val="61111"/>
              <a:buFont typeface="Arial"/>
              <a:buNone/>
            </a:pPr>
            <a:r>
              <a:rPr lang="en">
                <a:solidFill>
                  <a:srgbClr val="0000FF"/>
                </a:solidFill>
                <a:latin typeface="Victor Mono"/>
                <a:ea typeface="Victor Mono"/>
                <a:cs typeface="Victor Mono"/>
                <a:sym typeface="Victor Mono"/>
              </a:rPr>
              <a:t>int r;</a:t>
            </a:r>
            <a:endParaRPr>
              <a:solidFill>
                <a:srgbClr val="0000FF"/>
              </a:solidFill>
              <a:latin typeface="Victor Mono"/>
              <a:ea typeface="Victor Mono"/>
              <a:cs typeface="Victor Mono"/>
              <a:sym typeface="Victor Mono"/>
            </a:endParaRPr>
          </a:p>
          <a:p>
            <a:pPr indent="0" lvl="0" marL="457200" rtl="0" algn="l">
              <a:spcBef>
                <a:spcPts val="0"/>
              </a:spcBef>
              <a:spcAft>
                <a:spcPts val="0"/>
              </a:spcAft>
              <a:buClr>
                <a:schemeClr val="dk1"/>
              </a:buClr>
              <a:buSzPct val="61111"/>
              <a:buFont typeface="Arial"/>
              <a:buNone/>
            </a:pPr>
            <a:r>
              <a:rPr lang="en">
                <a:solidFill>
                  <a:srgbClr val="0000FF"/>
                </a:solidFill>
                <a:latin typeface="Victor Mono"/>
                <a:ea typeface="Victor Mono"/>
                <a:cs typeface="Victor Mono"/>
                <a:sym typeface="Victor Mono"/>
              </a:rPr>
              <a:t>r = p + 5;</a:t>
            </a:r>
            <a:endParaRPr>
              <a:solidFill>
                <a:srgbClr val="0000FF"/>
              </a:solidFill>
              <a:latin typeface="Victor Mono"/>
              <a:ea typeface="Victor Mono"/>
              <a:cs typeface="Victor Mono"/>
              <a:sym typeface="Victor Mono"/>
            </a:endParaRPr>
          </a:p>
          <a:p>
            <a:pPr indent="0" lvl="0" marL="457200" rtl="0" algn="l">
              <a:spcBef>
                <a:spcPts val="0"/>
              </a:spcBef>
              <a:spcAft>
                <a:spcPts val="0"/>
              </a:spcAft>
              <a:buClr>
                <a:schemeClr val="dk1"/>
              </a:buClr>
              <a:buSzPct val="61111"/>
              <a:buFont typeface="Arial"/>
              <a:buNone/>
            </a:pPr>
            <a:r>
              <a:rPr lang="en">
                <a:solidFill>
                  <a:srgbClr val="0000FF"/>
                </a:solidFill>
                <a:latin typeface="Victor Mono"/>
                <a:ea typeface="Victor Mono"/>
                <a:cs typeface="Victor Mono"/>
                <a:sym typeface="Victor Mono"/>
              </a:rPr>
              <a:t>return r + p;</a:t>
            </a:r>
            <a:endParaRPr>
              <a:solidFill>
                <a:srgbClr val="0000FF"/>
              </a:solidFill>
              <a:latin typeface="Victor Mono"/>
              <a:ea typeface="Victor Mono"/>
              <a:cs typeface="Victor Mono"/>
              <a:sym typeface="Victor Mono"/>
            </a:endParaRPr>
          </a:p>
          <a:p>
            <a:pPr indent="0" lvl="0" marL="0" rtl="0" algn="l">
              <a:spcBef>
                <a:spcPts val="0"/>
              </a:spcBef>
              <a:spcAft>
                <a:spcPts val="0"/>
              </a:spcAft>
              <a:buNone/>
            </a:pPr>
            <a:r>
              <a:rPr lang="en">
                <a:solidFill>
                  <a:srgbClr val="0000FF"/>
                </a:solidFill>
                <a:latin typeface="Victor Mono"/>
                <a:ea typeface="Victor Mono"/>
                <a:cs typeface="Victor Mono"/>
                <a:sym typeface="Victor Mono"/>
              </a:rPr>
              <a:t>}</a:t>
            </a:r>
            <a:endParaRPr>
              <a:solidFill>
                <a:srgbClr val="0000FF"/>
              </a:solidFill>
              <a:latin typeface="Victor Mono"/>
              <a:ea typeface="Victor Mono"/>
              <a:cs typeface="Victor Mono"/>
              <a:sym typeface="Victor Mono"/>
            </a:endParaRPr>
          </a:p>
        </p:txBody>
      </p:sp>
      <p:sp>
        <p:nvSpPr>
          <p:cNvPr id="563" name="Google Shape;563;p73"/>
          <p:cNvSpPr txBox="1"/>
          <p:nvPr>
            <p:ph idx="2" type="body"/>
          </p:nvPr>
        </p:nvSpPr>
        <p:spPr>
          <a:xfrm>
            <a:off x="4605900" y="1566300"/>
            <a:ext cx="4226400" cy="3002700"/>
          </a:xfrm>
          <a:prstGeom prst="rect">
            <a:avLst/>
          </a:prstGeom>
        </p:spPr>
        <p:txBody>
          <a:bodyPr anchorCtr="0" anchor="t" bIns="91425" lIns="91425" spcFirstLastPara="1" rIns="91425" wrap="square" tIns="91425">
            <a:noAutofit/>
          </a:bodyPr>
          <a:lstStyle/>
          <a:p>
            <a:pPr indent="0" lvl="0" marL="0" rtl="0" algn="l">
              <a:lnSpc>
                <a:spcPct val="75000"/>
              </a:lnSpc>
              <a:spcBef>
                <a:spcPts val="0"/>
              </a:spcBef>
              <a:spcAft>
                <a:spcPts val="0"/>
              </a:spcAft>
              <a:buClr>
                <a:schemeClr val="dk1"/>
              </a:buClr>
              <a:buSzPts val="358"/>
              <a:buFont typeface="Arial"/>
              <a:buNone/>
            </a:pPr>
            <a:r>
              <a:rPr lang="en" sz="900">
                <a:latin typeface="Share Tech Mono"/>
                <a:ea typeface="Share Tech Mono"/>
                <a:cs typeface="Share Tech Mono"/>
                <a:sym typeface="Share Tech Mono"/>
              </a:rPr>
              <a:t>@</a:t>
            </a:r>
            <a:r>
              <a:rPr lang="en" sz="900">
                <a:latin typeface="Share Tech Mono"/>
                <a:ea typeface="Share Tech Mono"/>
                <a:cs typeface="Share Tech Mono"/>
                <a:sym typeface="Share Tech Mono"/>
              </a:rPr>
              <a:t> R0 = a, R1 = b, R4 = i, R5 = x</a:t>
            </a:r>
            <a:endParaRPr sz="900">
              <a:latin typeface="Share Tech Mono"/>
              <a:ea typeface="Share Tech Mono"/>
              <a:cs typeface="Share Tech Mono"/>
              <a:sym typeface="Share Tech Mono"/>
            </a:endParaRPr>
          </a:p>
          <a:p>
            <a:pPr indent="0" lvl="0" marL="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F1</a:t>
            </a:r>
            <a:endParaRPr sz="900">
              <a:solidFill>
                <a:srgbClr val="FF0000"/>
              </a:solidFill>
              <a:latin typeface="Share Tech Mono"/>
              <a:ea typeface="Share Tech Mono"/>
              <a:cs typeface="Share Tech Mono"/>
              <a:sym typeface="Share Tech Mono"/>
            </a:endParaRPr>
          </a:p>
          <a:p>
            <a:pPr indent="0" lvl="0" marL="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PUSH {R4, R5, LR} @ save preserved registers used by f1</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ADD R5, R0, R1 @ x = (a + b)</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SUB R12, R0, R1 @ temp = (a − b)</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MUL R5, R5, R12 @ x = x * temp = (a + b) * (a − b)</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MOV R4, #0 @ i = 0</a:t>
            </a:r>
            <a:endParaRPr sz="900">
              <a:solidFill>
                <a:srgbClr val="FF0000"/>
              </a:solidFill>
              <a:latin typeface="Share Tech Mono"/>
              <a:ea typeface="Share Tech Mono"/>
              <a:cs typeface="Share Tech Mono"/>
              <a:sym typeface="Share Tech Mono"/>
            </a:endParaRPr>
          </a:p>
          <a:p>
            <a:pPr indent="0" lvl="0" marL="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FOR</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CMP R4, R0 @ i &lt; a?</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BGE RETURN @ no: exit loop</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PUSH {R0, R1} @ save non-preserved registers</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ADD R0, R1, R4 @ argument is b + i</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BL F2 @ call f2(b+i)</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ADD R5, R5, R0 @ x = x + f2(b+i)</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POP {R0, R1} @ restore non-preserved registers</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ADD R4, R4, #1 @ i++</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B FOR @ continue for loop</a:t>
            </a:r>
            <a:endParaRPr sz="900">
              <a:solidFill>
                <a:srgbClr val="FF0000"/>
              </a:solidFill>
              <a:latin typeface="Share Tech Mono"/>
              <a:ea typeface="Share Tech Mono"/>
              <a:cs typeface="Share Tech Mono"/>
              <a:sym typeface="Share Tech Mono"/>
            </a:endParaRPr>
          </a:p>
          <a:p>
            <a:pPr indent="0" lvl="0" marL="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RETURN</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MOV R0, R5 @ return value is x</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POP {R4, R5, LR} @ restore preserved registers</a:t>
            </a:r>
            <a:endParaRPr sz="900">
              <a:solidFill>
                <a:srgbClr val="FF0000"/>
              </a:solidFill>
              <a:latin typeface="Share Tech Mono"/>
              <a:ea typeface="Share Tech Mono"/>
              <a:cs typeface="Share Tech Mono"/>
              <a:sym typeface="Share Tech Mono"/>
            </a:endParaRPr>
          </a:p>
          <a:p>
            <a:pPr indent="0" lvl="0" marL="45720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MOV PC, LR @ return from f1</a:t>
            </a:r>
            <a:endParaRPr sz="900">
              <a:solidFill>
                <a:srgbClr val="FF0000"/>
              </a:solidFill>
              <a:latin typeface="Share Tech Mono"/>
              <a:ea typeface="Share Tech Mono"/>
              <a:cs typeface="Share Tech Mono"/>
              <a:sym typeface="Share Tech Mono"/>
            </a:endParaRPr>
          </a:p>
          <a:p>
            <a:pPr indent="0" lvl="0" marL="0" rtl="0" algn="l">
              <a:lnSpc>
                <a:spcPct val="75000"/>
              </a:lnSpc>
              <a:spcBef>
                <a:spcPts val="0"/>
              </a:spcBef>
              <a:spcAft>
                <a:spcPts val="0"/>
              </a:spcAft>
              <a:buClr>
                <a:schemeClr val="dk1"/>
              </a:buClr>
              <a:buSzPts val="358"/>
              <a:buFont typeface="Arial"/>
              <a:buNone/>
            </a:pPr>
            <a:r>
              <a:rPr lang="en" sz="900">
                <a:solidFill>
                  <a:srgbClr val="FF0000"/>
                </a:solidFill>
                <a:latin typeface="Share Tech Mono"/>
                <a:ea typeface="Share Tech Mono"/>
                <a:cs typeface="Share Tech Mono"/>
                <a:sym typeface="Share Tech Mono"/>
              </a:rPr>
              <a:t>@ R0 = p, R4 = r</a:t>
            </a:r>
            <a:endParaRPr sz="900">
              <a:solidFill>
                <a:srgbClr val="FF0000"/>
              </a:solidFill>
              <a:latin typeface="Share Tech Mono"/>
              <a:ea typeface="Share Tech Mono"/>
              <a:cs typeface="Share Tech Mono"/>
              <a:sym typeface="Share Tech Mono"/>
            </a:endParaRPr>
          </a:p>
          <a:p>
            <a:pPr indent="0" lvl="0" marL="0" rtl="0" algn="l">
              <a:lnSpc>
                <a:spcPct val="75000"/>
              </a:lnSpc>
              <a:spcBef>
                <a:spcPts val="0"/>
              </a:spcBef>
              <a:spcAft>
                <a:spcPts val="0"/>
              </a:spcAft>
              <a:buSzPts val="358"/>
              <a:buNone/>
            </a:pPr>
            <a:r>
              <a:rPr lang="en" sz="900">
                <a:solidFill>
                  <a:srgbClr val="0000FF"/>
                </a:solidFill>
                <a:latin typeface="Share Tech Mono"/>
                <a:ea typeface="Share Tech Mono"/>
                <a:cs typeface="Share Tech Mono"/>
                <a:sym typeface="Share Tech Mono"/>
              </a:rPr>
              <a:t>F2 </a:t>
            </a:r>
            <a:endParaRPr sz="900">
              <a:solidFill>
                <a:srgbClr val="0000FF"/>
              </a:solidFill>
              <a:latin typeface="Share Tech Mono"/>
              <a:ea typeface="Share Tech Mono"/>
              <a:cs typeface="Share Tech Mono"/>
              <a:sym typeface="Share Tech Mono"/>
            </a:endParaRPr>
          </a:p>
          <a:p>
            <a:pPr indent="0" lvl="0" marL="457200" rtl="0" algn="l">
              <a:lnSpc>
                <a:spcPct val="75000"/>
              </a:lnSpc>
              <a:spcBef>
                <a:spcPts val="0"/>
              </a:spcBef>
              <a:spcAft>
                <a:spcPts val="0"/>
              </a:spcAft>
              <a:buSzPts val="358"/>
              <a:buNone/>
            </a:pPr>
            <a:r>
              <a:rPr lang="en" sz="900">
                <a:solidFill>
                  <a:srgbClr val="0000FF"/>
                </a:solidFill>
                <a:latin typeface="Share Tech Mono"/>
                <a:ea typeface="Share Tech Mono"/>
                <a:cs typeface="Share Tech Mono"/>
                <a:sym typeface="Share Tech Mono"/>
              </a:rPr>
              <a:t>PUSH {R4} @ save preserved registers used by f2 </a:t>
            </a:r>
            <a:endParaRPr sz="900">
              <a:solidFill>
                <a:srgbClr val="0000FF"/>
              </a:solidFill>
              <a:latin typeface="Share Tech Mono"/>
              <a:ea typeface="Share Tech Mono"/>
              <a:cs typeface="Share Tech Mono"/>
              <a:sym typeface="Share Tech Mono"/>
            </a:endParaRPr>
          </a:p>
          <a:p>
            <a:pPr indent="0" lvl="0" marL="457200" rtl="0" algn="l">
              <a:lnSpc>
                <a:spcPct val="75000"/>
              </a:lnSpc>
              <a:spcBef>
                <a:spcPts val="0"/>
              </a:spcBef>
              <a:spcAft>
                <a:spcPts val="0"/>
              </a:spcAft>
              <a:buSzPts val="358"/>
              <a:buNone/>
            </a:pPr>
            <a:r>
              <a:rPr lang="en" sz="900">
                <a:solidFill>
                  <a:srgbClr val="0000FF"/>
                </a:solidFill>
                <a:latin typeface="Share Tech Mono"/>
                <a:ea typeface="Share Tech Mono"/>
                <a:cs typeface="Share Tech Mono"/>
                <a:sym typeface="Share Tech Mono"/>
              </a:rPr>
              <a:t>ADD R4, R0, 5 @ r = p + 5 </a:t>
            </a:r>
            <a:endParaRPr sz="900">
              <a:solidFill>
                <a:srgbClr val="0000FF"/>
              </a:solidFill>
              <a:latin typeface="Share Tech Mono"/>
              <a:ea typeface="Share Tech Mono"/>
              <a:cs typeface="Share Tech Mono"/>
              <a:sym typeface="Share Tech Mono"/>
            </a:endParaRPr>
          </a:p>
          <a:p>
            <a:pPr indent="0" lvl="0" marL="457200" rtl="0" algn="l">
              <a:lnSpc>
                <a:spcPct val="75000"/>
              </a:lnSpc>
              <a:spcBef>
                <a:spcPts val="0"/>
              </a:spcBef>
              <a:spcAft>
                <a:spcPts val="0"/>
              </a:spcAft>
              <a:buSzPts val="358"/>
              <a:buNone/>
            </a:pPr>
            <a:r>
              <a:rPr lang="en" sz="900">
                <a:solidFill>
                  <a:srgbClr val="0000FF"/>
                </a:solidFill>
                <a:latin typeface="Share Tech Mono"/>
                <a:ea typeface="Share Tech Mono"/>
                <a:cs typeface="Share Tech Mono"/>
                <a:sym typeface="Share Tech Mono"/>
              </a:rPr>
              <a:t>ADD R0, R4, R0 @ return value is r + p</a:t>
            </a:r>
            <a:endParaRPr sz="900">
              <a:solidFill>
                <a:srgbClr val="0000FF"/>
              </a:solidFill>
              <a:latin typeface="Share Tech Mono"/>
              <a:ea typeface="Share Tech Mono"/>
              <a:cs typeface="Share Tech Mono"/>
              <a:sym typeface="Share Tech Mono"/>
            </a:endParaRPr>
          </a:p>
          <a:p>
            <a:pPr indent="0" lvl="0" marL="457200" rtl="0" algn="l">
              <a:lnSpc>
                <a:spcPct val="75000"/>
              </a:lnSpc>
              <a:spcBef>
                <a:spcPts val="0"/>
              </a:spcBef>
              <a:spcAft>
                <a:spcPts val="0"/>
              </a:spcAft>
              <a:buSzPts val="358"/>
              <a:buNone/>
            </a:pPr>
            <a:r>
              <a:rPr lang="en" sz="900">
                <a:solidFill>
                  <a:srgbClr val="0000FF"/>
                </a:solidFill>
                <a:latin typeface="Share Tech Mono"/>
                <a:ea typeface="Share Tech Mono"/>
                <a:cs typeface="Share Tech Mono"/>
                <a:sym typeface="Share Tech Mono"/>
              </a:rPr>
              <a:t>POP {R4} @ restore preserved registers </a:t>
            </a:r>
            <a:endParaRPr sz="900">
              <a:solidFill>
                <a:srgbClr val="0000FF"/>
              </a:solidFill>
              <a:latin typeface="Share Tech Mono"/>
              <a:ea typeface="Share Tech Mono"/>
              <a:cs typeface="Share Tech Mono"/>
              <a:sym typeface="Share Tech Mono"/>
            </a:endParaRPr>
          </a:p>
          <a:p>
            <a:pPr indent="0" lvl="0" marL="457200" rtl="0" algn="l">
              <a:lnSpc>
                <a:spcPct val="75000"/>
              </a:lnSpc>
              <a:spcBef>
                <a:spcPts val="0"/>
              </a:spcBef>
              <a:spcAft>
                <a:spcPts val="0"/>
              </a:spcAft>
              <a:buSzPts val="358"/>
              <a:buNone/>
            </a:pPr>
            <a:r>
              <a:rPr lang="en" sz="900">
                <a:solidFill>
                  <a:srgbClr val="0000FF"/>
                </a:solidFill>
                <a:latin typeface="Share Tech Mono"/>
                <a:ea typeface="Share Tech Mono"/>
                <a:cs typeface="Share Tech Mono"/>
                <a:sym typeface="Share Tech Mono"/>
              </a:rPr>
              <a:t>MOV PC, LR @ return from f2</a:t>
            </a:r>
            <a:endParaRPr sz="900">
              <a:solidFill>
                <a:srgbClr val="0000FF"/>
              </a:solidFill>
              <a:latin typeface="Share Tech Mono"/>
              <a:ea typeface="Share Tech Mono"/>
              <a:cs typeface="Share Tech Mono"/>
              <a:sym typeface="Share Tech Mono"/>
            </a:endParaRPr>
          </a:p>
        </p:txBody>
      </p:sp>
      <p:sp>
        <p:nvSpPr>
          <p:cNvPr id="564" name="Google Shape;564;p73"/>
          <p:cNvSpPr/>
          <p:nvPr/>
        </p:nvSpPr>
        <p:spPr>
          <a:xfrm>
            <a:off x="334300" y="1574450"/>
            <a:ext cx="3210300" cy="1653900"/>
          </a:xfrm>
          <a:prstGeom prst="wedgeRectCallout">
            <a:avLst>
              <a:gd fmla="val 57393" name="adj1"/>
              <a:gd fmla="val 62291" name="adj2"/>
            </a:avLst>
          </a:prstGeom>
          <a:noFill/>
          <a:ln cap="flat" cmpd="sng" w="2857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73"/>
          <p:cNvSpPr txBox="1"/>
          <p:nvPr/>
        </p:nvSpPr>
        <p:spPr>
          <a:xfrm>
            <a:off x="3606300" y="3354075"/>
            <a:ext cx="1084200" cy="30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Non Leaf Function</a:t>
            </a:r>
            <a:endParaRPr>
              <a:latin typeface="Avenir"/>
              <a:ea typeface="Avenir"/>
              <a:cs typeface="Avenir"/>
              <a:sym typeface="Aveni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9" name="Shape 569"/>
        <p:cNvGrpSpPr/>
        <p:nvPr/>
      </p:nvGrpSpPr>
      <p:grpSpPr>
        <a:xfrm>
          <a:off x="0" y="0"/>
          <a:ext cx="0" cy="0"/>
          <a:chOff x="0" y="0"/>
          <a:chExt cx="0" cy="0"/>
        </a:xfrm>
      </p:grpSpPr>
      <p:sp>
        <p:nvSpPr>
          <p:cNvPr id="570" name="Google Shape;570;p7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Non-leaf vs Leaf Function</a:t>
            </a:r>
            <a:endParaRPr/>
          </a:p>
        </p:txBody>
      </p:sp>
      <p:sp>
        <p:nvSpPr>
          <p:cNvPr id="571" name="Google Shape;571;p74"/>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0"/>
              </a:spcAft>
              <a:buClr>
                <a:schemeClr val="dk1"/>
              </a:buClr>
              <a:buSzPct val="61111"/>
              <a:buFont typeface="Arial"/>
              <a:buNone/>
            </a:pPr>
            <a:r>
              <a:rPr lang="en"/>
              <a:t>@/* A prologue of a non-leaf function */</a:t>
            </a:r>
            <a:endParaRPr/>
          </a:p>
          <a:p>
            <a:pPr indent="0" lvl="0" marL="0" rtl="0" algn="l">
              <a:spcBef>
                <a:spcPts val="0"/>
              </a:spcBef>
              <a:spcAft>
                <a:spcPts val="0"/>
              </a:spcAft>
              <a:buClr>
                <a:schemeClr val="dk1"/>
              </a:buClr>
              <a:buSzPct val="61111"/>
              <a:buFont typeface="Arial"/>
              <a:buNone/>
            </a:pPr>
            <a:r>
              <a:rPr lang="en"/>
              <a:t>PUSH   {R11, LR} </a:t>
            </a:r>
            <a:r>
              <a:rPr lang="en"/>
              <a:t>   @</a:t>
            </a:r>
            <a:r>
              <a:rPr lang="en"/>
              <a:t>/* Start of the prologue. Saving Frame Pointer and LR onto the stack */</a:t>
            </a:r>
            <a:endParaRPr/>
          </a:p>
          <a:p>
            <a:pPr indent="0" lvl="0" marL="0" rtl="0" algn="l">
              <a:spcBef>
                <a:spcPts val="0"/>
              </a:spcBef>
              <a:spcAft>
                <a:spcPts val="0"/>
              </a:spcAft>
              <a:buClr>
                <a:schemeClr val="dk1"/>
              </a:buClr>
              <a:buSzPct val="61111"/>
              <a:buFont typeface="Arial"/>
              <a:buNone/>
            </a:pPr>
            <a:r>
              <a:rPr lang="en"/>
              <a:t>ADD    R11, SP, #0  @/* Setting up the bottom of the stack frame */</a:t>
            </a:r>
            <a:endParaRPr/>
          </a:p>
          <a:p>
            <a:pPr indent="0" lvl="0" marL="0" rtl="0" algn="l">
              <a:spcBef>
                <a:spcPts val="0"/>
              </a:spcBef>
              <a:spcAft>
                <a:spcPts val="0"/>
              </a:spcAft>
              <a:buClr>
                <a:schemeClr val="dk1"/>
              </a:buClr>
              <a:buSzPct val="61111"/>
              <a:buFont typeface="Arial"/>
              <a:buNone/>
            </a:pPr>
            <a:r>
              <a:rPr lang="en"/>
              <a:t>SUB    SP, SP, #16  @/* End of the prologue. Allocating some buffer on the stack */</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 A prologue of a leaf function */</a:t>
            </a:r>
            <a:endParaRPr/>
          </a:p>
          <a:p>
            <a:pPr indent="0" lvl="0" marL="0" rtl="0" algn="l">
              <a:spcBef>
                <a:spcPts val="0"/>
              </a:spcBef>
              <a:spcAft>
                <a:spcPts val="0"/>
              </a:spcAft>
              <a:buClr>
                <a:schemeClr val="dk1"/>
              </a:buClr>
              <a:buSzPct val="61111"/>
              <a:buFont typeface="Arial"/>
              <a:buNone/>
            </a:pPr>
            <a:r>
              <a:rPr lang="en"/>
              <a:t>PUSH   {R11}        @/* Start of the prologue. Saving Frame Pointer onto the stack */</a:t>
            </a:r>
            <a:endParaRPr/>
          </a:p>
          <a:p>
            <a:pPr indent="0" lvl="0" marL="0" rtl="0" algn="l">
              <a:spcBef>
                <a:spcPts val="0"/>
              </a:spcBef>
              <a:spcAft>
                <a:spcPts val="0"/>
              </a:spcAft>
              <a:buClr>
                <a:schemeClr val="dk1"/>
              </a:buClr>
              <a:buSzPct val="61111"/>
              <a:buFont typeface="Arial"/>
              <a:buNone/>
            </a:pPr>
            <a:r>
              <a:rPr lang="en"/>
              <a:t>ADD    R11, SP, #0  @/* Setting up the bottom of the stack frame */</a:t>
            </a:r>
            <a:endParaRPr/>
          </a:p>
          <a:p>
            <a:pPr indent="0" lvl="0" marL="0" rtl="0" algn="l">
              <a:spcBef>
                <a:spcPts val="0"/>
              </a:spcBef>
              <a:spcAft>
                <a:spcPts val="0"/>
              </a:spcAft>
              <a:buNone/>
            </a:pPr>
            <a:r>
              <a:rPr lang="en"/>
              <a:t>SUB    SP, SP, #12  @/* End of the prologue. Allocating some buffer on the stack */</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sp>
        <p:nvSpPr>
          <p:cNvPr id="576" name="Google Shape;576;p7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Recursive Function Calls</a:t>
            </a:r>
            <a:endParaRPr/>
          </a:p>
        </p:txBody>
      </p:sp>
      <p:sp>
        <p:nvSpPr>
          <p:cNvPr id="577" name="Google Shape;577;p7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a:t>Calls itself</a:t>
            </a:r>
            <a:endParaRPr/>
          </a:p>
          <a:p>
            <a:pPr indent="-361950" lvl="0" marL="457200" rtl="0" algn="l">
              <a:spcBef>
                <a:spcPts val="1000"/>
              </a:spcBef>
              <a:spcAft>
                <a:spcPts val="0"/>
              </a:spcAft>
              <a:buSzPts val="2100"/>
              <a:buChar char="-"/>
            </a:pPr>
            <a:r>
              <a:rPr lang="en"/>
              <a:t>Non-leaf</a:t>
            </a:r>
            <a:endParaRPr/>
          </a:p>
          <a:p>
            <a:pPr indent="-361950" lvl="0" marL="457200" rtl="0" algn="l">
              <a:spcBef>
                <a:spcPts val="1000"/>
              </a:spcBef>
              <a:spcAft>
                <a:spcPts val="0"/>
              </a:spcAft>
              <a:buSzPts val="2100"/>
              <a:buChar char="-"/>
            </a:pPr>
            <a:r>
              <a:rPr lang="en"/>
              <a:t>Behave as both: calle and caller</a:t>
            </a:r>
            <a:endParaRPr/>
          </a:p>
          <a:p>
            <a:pPr indent="-361950" lvl="0" marL="457200" rtl="0" algn="l">
              <a:spcBef>
                <a:spcPts val="1000"/>
              </a:spcBef>
              <a:spcAft>
                <a:spcPts val="1000"/>
              </a:spcAft>
              <a:buSzPts val="2100"/>
              <a:buChar char="-"/>
            </a:pPr>
            <a:r>
              <a:rPr lang="en"/>
              <a:t>Must save both: preserved and non-preserved registers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Indexing in ARM: Three Types</a:t>
            </a:r>
            <a:endParaRPr/>
          </a:p>
        </p:txBody>
      </p:sp>
      <p:sp>
        <p:nvSpPr>
          <p:cNvPr id="192" name="Google Shape;192;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ARM also provides </a:t>
            </a:r>
            <a:r>
              <a:rPr lang="en">
                <a:solidFill>
                  <a:srgbClr val="C00000"/>
                </a:solidFill>
              </a:rPr>
              <a:t>offset</a:t>
            </a:r>
            <a:r>
              <a:rPr lang="en"/>
              <a:t>, </a:t>
            </a:r>
            <a:r>
              <a:rPr lang="en">
                <a:solidFill>
                  <a:srgbClr val="2C7048"/>
                </a:solidFill>
              </a:rPr>
              <a:t>pre-indexed</a:t>
            </a:r>
            <a:r>
              <a:rPr lang="en"/>
              <a:t>, and </a:t>
            </a:r>
            <a:r>
              <a:rPr lang="en">
                <a:solidFill>
                  <a:srgbClr val="480794"/>
                </a:solidFill>
              </a:rPr>
              <a:t>post-indexed</a:t>
            </a:r>
            <a:r>
              <a:rPr lang="en"/>
              <a:t> addressing to enable dense and efficient code for array accesses and function calls.</a:t>
            </a:r>
            <a:endParaRPr/>
          </a:p>
          <a:p>
            <a:pPr indent="0" lvl="0" marL="0" rtl="0" algn="l">
              <a:spcBef>
                <a:spcPts val="1000"/>
              </a:spcBef>
              <a:spcAft>
                <a:spcPts val="100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7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Recursion in ARM</a:t>
            </a:r>
            <a:endParaRPr/>
          </a:p>
        </p:txBody>
      </p:sp>
      <p:sp>
        <p:nvSpPr>
          <p:cNvPr id="583" name="Google Shape;583;p76"/>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Clr>
                <a:schemeClr val="dk1"/>
              </a:buClr>
              <a:buSzPts val="1100"/>
              <a:buFont typeface="Arial"/>
              <a:buNone/>
            </a:pPr>
            <a:r>
              <a:rPr lang="en" sz="1500">
                <a:latin typeface="Victor Mono"/>
                <a:ea typeface="Victor Mono"/>
                <a:cs typeface="Victor Mono"/>
                <a:sym typeface="Victor Mono"/>
              </a:rPr>
              <a:t>int factorial(int n) {</a:t>
            </a:r>
            <a:endParaRPr sz="1500">
              <a:latin typeface="Victor Mono"/>
              <a:ea typeface="Victor Mono"/>
              <a:cs typeface="Victor Mono"/>
              <a:sym typeface="Victor Mono"/>
            </a:endParaRPr>
          </a:p>
          <a:p>
            <a:pPr indent="0" lvl="0" marL="457200" rtl="0" algn="l">
              <a:lnSpc>
                <a:spcPct val="105000"/>
              </a:lnSpc>
              <a:spcBef>
                <a:spcPts val="0"/>
              </a:spcBef>
              <a:spcAft>
                <a:spcPts val="0"/>
              </a:spcAft>
              <a:buClr>
                <a:schemeClr val="dk1"/>
              </a:buClr>
              <a:buSzPts val="1100"/>
              <a:buFont typeface="Arial"/>
              <a:buNone/>
            </a:pPr>
            <a:r>
              <a:rPr lang="en" sz="1500">
                <a:latin typeface="Victor Mono"/>
                <a:ea typeface="Victor Mono"/>
                <a:cs typeface="Victor Mono"/>
                <a:sym typeface="Victor Mono"/>
              </a:rPr>
              <a:t>if (n &lt;= 1)</a:t>
            </a:r>
            <a:endParaRPr sz="1500">
              <a:latin typeface="Victor Mono"/>
              <a:ea typeface="Victor Mono"/>
              <a:cs typeface="Victor Mono"/>
              <a:sym typeface="Victor Mono"/>
            </a:endParaRPr>
          </a:p>
          <a:p>
            <a:pPr indent="457200" lvl="0" marL="457200" rtl="0" algn="l">
              <a:lnSpc>
                <a:spcPct val="105000"/>
              </a:lnSpc>
              <a:spcBef>
                <a:spcPts val="0"/>
              </a:spcBef>
              <a:spcAft>
                <a:spcPts val="0"/>
              </a:spcAft>
              <a:buClr>
                <a:schemeClr val="dk1"/>
              </a:buClr>
              <a:buSzPts val="1100"/>
              <a:buFont typeface="Arial"/>
              <a:buNone/>
            </a:pPr>
            <a:r>
              <a:rPr lang="en" sz="1500">
                <a:latin typeface="Victor Mono"/>
                <a:ea typeface="Victor Mono"/>
                <a:cs typeface="Victor Mono"/>
                <a:sym typeface="Victor Mono"/>
              </a:rPr>
              <a:t>return 1;</a:t>
            </a:r>
            <a:endParaRPr sz="1500">
              <a:latin typeface="Victor Mono"/>
              <a:ea typeface="Victor Mono"/>
              <a:cs typeface="Victor Mono"/>
              <a:sym typeface="Victor Mono"/>
            </a:endParaRPr>
          </a:p>
          <a:p>
            <a:pPr indent="457200" lvl="0" marL="0" rtl="0" algn="l">
              <a:lnSpc>
                <a:spcPct val="105000"/>
              </a:lnSpc>
              <a:spcBef>
                <a:spcPts val="0"/>
              </a:spcBef>
              <a:spcAft>
                <a:spcPts val="0"/>
              </a:spcAft>
              <a:buClr>
                <a:schemeClr val="dk1"/>
              </a:buClr>
              <a:buSzPts val="1100"/>
              <a:buFont typeface="Arial"/>
              <a:buNone/>
            </a:pPr>
            <a:r>
              <a:rPr lang="en" sz="1500">
                <a:latin typeface="Victor Mono"/>
                <a:ea typeface="Victor Mono"/>
                <a:cs typeface="Victor Mono"/>
                <a:sym typeface="Victor Mono"/>
              </a:rPr>
              <a:t>else</a:t>
            </a:r>
            <a:endParaRPr sz="1500">
              <a:latin typeface="Victor Mono"/>
              <a:ea typeface="Victor Mono"/>
              <a:cs typeface="Victor Mono"/>
              <a:sym typeface="Victor Mono"/>
            </a:endParaRPr>
          </a:p>
          <a:p>
            <a:pPr indent="457200" lvl="0" marL="457200" rtl="0" algn="l">
              <a:lnSpc>
                <a:spcPct val="105000"/>
              </a:lnSpc>
              <a:spcBef>
                <a:spcPts val="0"/>
              </a:spcBef>
              <a:spcAft>
                <a:spcPts val="0"/>
              </a:spcAft>
              <a:buClr>
                <a:schemeClr val="dk1"/>
              </a:buClr>
              <a:buSzPts val="1100"/>
              <a:buFont typeface="Arial"/>
              <a:buNone/>
            </a:pPr>
            <a:r>
              <a:rPr lang="en" sz="1500">
                <a:latin typeface="Victor Mono"/>
                <a:ea typeface="Victor Mono"/>
                <a:cs typeface="Victor Mono"/>
                <a:sym typeface="Victor Mono"/>
              </a:rPr>
              <a:t>return(n*factorial(n − 1));</a:t>
            </a:r>
            <a:endParaRPr sz="1500">
              <a:latin typeface="Victor Mono"/>
              <a:ea typeface="Victor Mono"/>
              <a:cs typeface="Victor Mono"/>
              <a:sym typeface="Victor Mono"/>
            </a:endParaRPr>
          </a:p>
          <a:p>
            <a:pPr indent="0" lvl="0" marL="0" rtl="0" algn="l">
              <a:lnSpc>
                <a:spcPct val="105000"/>
              </a:lnSpc>
              <a:spcBef>
                <a:spcPts val="0"/>
              </a:spcBef>
              <a:spcAft>
                <a:spcPts val="0"/>
              </a:spcAft>
              <a:buNone/>
            </a:pPr>
            <a:r>
              <a:rPr lang="en" sz="1500">
                <a:latin typeface="Victor Mono"/>
                <a:ea typeface="Victor Mono"/>
                <a:cs typeface="Victor Mono"/>
                <a:sym typeface="Victor Mono"/>
              </a:rPr>
              <a:t>}</a:t>
            </a:r>
            <a:endParaRPr sz="1500">
              <a:latin typeface="Victor Mono"/>
              <a:ea typeface="Victor Mono"/>
              <a:cs typeface="Victor Mono"/>
              <a:sym typeface="Victor Mono"/>
            </a:endParaRPr>
          </a:p>
        </p:txBody>
      </p:sp>
      <p:sp>
        <p:nvSpPr>
          <p:cNvPr id="584" name="Google Shape;584;p76"/>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sz="1657">
                <a:solidFill>
                  <a:srgbClr val="0000FF"/>
                </a:solidFill>
                <a:latin typeface="Share Tech Mono"/>
                <a:ea typeface="Share Tech Mono"/>
                <a:cs typeface="Share Tech Mono"/>
                <a:sym typeface="Share Tech Mono"/>
              </a:rPr>
              <a:t>@</a:t>
            </a:r>
            <a:r>
              <a:rPr lang="en" sz="1657">
                <a:solidFill>
                  <a:srgbClr val="0000FF"/>
                </a:solidFill>
                <a:latin typeface="Share Tech Mono"/>
                <a:ea typeface="Share Tech Mono"/>
                <a:cs typeface="Share Tech Mono"/>
                <a:sym typeface="Share Tech Mono"/>
              </a:rPr>
              <a:t> push n and LR on stack</a:t>
            </a:r>
            <a:endParaRPr sz="2228">
              <a:solidFill>
                <a:srgbClr val="0000FF"/>
              </a:solidFill>
              <a:latin typeface="Share Tech Mono"/>
              <a:ea typeface="Share Tech Mono"/>
              <a:cs typeface="Share Tech Mono"/>
              <a:sym typeface="Share Tech Mono"/>
            </a:endParaRPr>
          </a:p>
          <a:p>
            <a:pPr indent="0" lvl="0" marL="0" rtl="0" algn="l">
              <a:spcBef>
                <a:spcPts val="0"/>
              </a:spcBef>
              <a:spcAft>
                <a:spcPts val="0"/>
              </a:spcAft>
              <a:buClr>
                <a:schemeClr val="dk1"/>
              </a:buClr>
              <a:buSzPct val="89534"/>
              <a:buFont typeface="Arial"/>
              <a:buNone/>
            </a:pPr>
            <a:r>
              <a:rPr lang="en">
                <a:latin typeface="Share Tech Mono"/>
                <a:ea typeface="Share Tech Mono"/>
                <a:cs typeface="Share Tech Mono"/>
                <a:sym typeface="Share Tech Mono"/>
              </a:rPr>
              <a:t>0x8500 FACTORIAL PUSH {R0, LR}</a:t>
            </a:r>
            <a:r>
              <a:rPr lang="en" sz="1228">
                <a:latin typeface="Share Tech Mono"/>
                <a:ea typeface="Share Tech Mono"/>
                <a:cs typeface="Share Tech Mono"/>
                <a:sym typeface="Share Tech Mono"/>
              </a:rPr>
              <a:t> </a:t>
            </a:r>
            <a:endParaRPr sz="1228">
              <a:latin typeface="Share Tech Mono"/>
              <a:ea typeface="Share Tech Mono"/>
              <a:cs typeface="Share Tech Mono"/>
              <a:sym typeface="Share Tech Mono"/>
            </a:endParaRPr>
          </a:p>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0x8504 CMP R0, #1 </a:t>
            </a:r>
            <a:r>
              <a:rPr lang="en">
                <a:solidFill>
                  <a:srgbClr val="0000FF"/>
                </a:solidFill>
                <a:latin typeface="Share Tech Mono"/>
                <a:ea typeface="Share Tech Mono"/>
                <a:cs typeface="Share Tech Mono"/>
                <a:sym typeface="Share Tech Mono"/>
              </a:rPr>
              <a:t>@ R0 &lt;= 1?</a:t>
            </a:r>
            <a:endParaRPr>
              <a:solidFill>
                <a:srgbClr val="0000FF"/>
              </a:solidFill>
              <a:latin typeface="Share Tech Mono"/>
              <a:ea typeface="Share Tech Mono"/>
              <a:cs typeface="Share Tech Mono"/>
              <a:sym typeface="Share Tech Mono"/>
            </a:endParaRPr>
          </a:p>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0x8508 BGT ELSE </a:t>
            </a:r>
            <a:r>
              <a:rPr lang="en">
                <a:solidFill>
                  <a:srgbClr val="0000FF"/>
                </a:solidFill>
                <a:latin typeface="Share Tech Mono"/>
                <a:ea typeface="Share Tech Mono"/>
                <a:cs typeface="Share Tech Mono"/>
                <a:sym typeface="Share Tech Mono"/>
              </a:rPr>
              <a:t>@ no: branch to else</a:t>
            </a:r>
            <a:endParaRPr>
              <a:solidFill>
                <a:srgbClr val="0000FF"/>
              </a:solidFill>
              <a:latin typeface="Share Tech Mono"/>
              <a:ea typeface="Share Tech Mono"/>
              <a:cs typeface="Share Tech Mono"/>
              <a:sym typeface="Share Tech Mono"/>
            </a:endParaRPr>
          </a:p>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0x850C MOV R0, #1 </a:t>
            </a:r>
            <a:r>
              <a:rPr lang="en">
                <a:solidFill>
                  <a:srgbClr val="0000FF"/>
                </a:solidFill>
                <a:latin typeface="Share Tech Mono"/>
                <a:ea typeface="Share Tech Mono"/>
                <a:cs typeface="Share Tech Mono"/>
                <a:sym typeface="Share Tech Mono"/>
              </a:rPr>
              <a:t>@ otherwise, return 1</a:t>
            </a:r>
            <a:endParaRPr>
              <a:solidFill>
                <a:srgbClr val="0000FF"/>
              </a:solidFill>
              <a:latin typeface="Share Tech Mono"/>
              <a:ea typeface="Share Tech Mono"/>
              <a:cs typeface="Share Tech Mono"/>
              <a:sym typeface="Share Tech Mono"/>
            </a:endParaRPr>
          </a:p>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0x8510 ADD SP, SP, #8 </a:t>
            </a:r>
            <a:r>
              <a:rPr lang="en">
                <a:solidFill>
                  <a:srgbClr val="0000FF"/>
                </a:solidFill>
                <a:latin typeface="Share Tech Mono"/>
                <a:ea typeface="Share Tech Mono"/>
                <a:cs typeface="Share Tech Mono"/>
                <a:sym typeface="Share Tech Mono"/>
              </a:rPr>
              <a:t>@ restore SP</a:t>
            </a:r>
            <a:endParaRPr>
              <a:solidFill>
                <a:srgbClr val="0000FF"/>
              </a:solidFill>
              <a:latin typeface="Share Tech Mono"/>
              <a:ea typeface="Share Tech Mono"/>
              <a:cs typeface="Share Tech Mono"/>
              <a:sym typeface="Share Tech Mono"/>
            </a:endParaRPr>
          </a:p>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0x8514 MOV PC, LR </a:t>
            </a:r>
            <a:r>
              <a:rPr lang="en">
                <a:solidFill>
                  <a:srgbClr val="0000FF"/>
                </a:solidFill>
                <a:latin typeface="Share Tech Mono"/>
                <a:ea typeface="Share Tech Mono"/>
                <a:cs typeface="Share Tech Mono"/>
                <a:sym typeface="Share Tech Mono"/>
              </a:rPr>
              <a:t>@ return</a:t>
            </a:r>
            <a:endParaRPr>
              <a:solidFill>
                <a:srgbClr val="0000FF"/>
              </a:solidFill>
              <a:latin typeface="Share Tech Mono"/>
              <a:ea typeface="Share Tech Mono"/>
              <a:cs typeface="Share Tech Mono"/>
              <a:sym typeface="Share Tech Mono"/>
            </a:endParaRPr>
          </a:p>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0x8518 ELSE SUB R0, R0, #1 </a:t>
            </a:r>
            <a:r>
              <a:rPr lang="en">
                <a:solidFill>
                  <a:srgbClr val="0000FF"/>
                </a:solidFill>
                <a:latin typeface="Share Tech Mono"/>
                <a:ea typeface="Share Tech Mono"/>
                <a:cs typeface="Share Tech Mono"/>
                <a:sym typeface="Share Tech Mono"/>
              </a:rPr>
              <a:t>@ n = n − 1</a:t>
            </a:r>
            <a:endParaRPr>
              <a:solidFill>
                <a:srgbClr val="0000FF"/>
              </a:solidFill>
              <a:latin typeface="Share Tech Mono"/>
              <a:ea typeface="Share Tech Mono"/>
              <a:cs typeface="Share Tech Mono"/>
              <a:sym typeface="Share Tech Mono"/>
            </a:endParaRPr>
          </a:p>
          <a:p>
            <a:pPr indent="0" lvl="0" marL="0" rtl="0" algn="l">
              <a:spcBef>
                <a:spcPts val="0"/>
              </a:spcBef>
              <a:spcAft>
                <a:spcPts val="0"/>
              </a:spcAft>
              <a:buClr>
                <a:schemeClr val="dk1"/>
              </a:buClr>
              <a:buSzPct val="61111"/>
              <a:buFont typeface="Arial"/>
              <a:buNone/>
            </a:pPr>
            <a:r>
              <a:rPr lang="en">
                <a:latin typeface="Share Tech Mono"/>
                <a:ea typeface="Share Tech Mono"/>
                <a:cs typeface="Share Tech Mono"/>
                <a:sym typeface="Share Tech Mono"/>
              </a:rPr>
              <a:t>0x851C BL FACTORIAL </a:t>
            </a:r>
            <a:r>
              <a:rPr lang="en">
                <a:solidFill>
                  <a:srgbClr val="0000FF"/>
                </a:solidFill>
                <a:latin typeface="Share Tech Mono"/>
                <a:ea typeface="Share Tech Mono"/>
                <a:cs typeface="Share Tech Mono"/>
                <a:sym typeface="Share Tech Mono"/>
              </a:rPr>
              <a:t>@ recursive call</a:t>
            </a:r>
            <a:endParaRPr>
              <a:solidFill>
                <a:srgbClr val="0000FF"/>
              </a:solidFill>
              <a:latin typeface="Share Tech Mono"/>
              <a:ea typeface="Share Tech Mono"/>
              <a:cs typeface="Share Tech Mono"/>
              <a:sym typeface="Share Tech Mono"/>
            </a:endParaRPr>
          </a:p>
          <a:p>
            <a:pPr indent="0" lvl="0" marL="0" rtl="0" algn="l">
              <a:spcBef>
                <a:spcPts val="0"/>
              </a:spcBef>
              <a:spcAft>
                <a:spcPts val="0"/>
              </a:spcAft>
              <a:buClr>
                <a:schemeClr val="dk1"/>
              </a:buClr>
              <a:buSzPct val="72641"/>
              <a:buFont typeface="Arial"/>
              <a:buNone/>
            </a:pPr>
            <a:r>
              <a:rPr lang="en">
                <a:latin typeface="Share Tech Mono"/>
                <a:ea typeface="Share Tech Mono"/>
                <a:cs typeface="Share Tech Mono"/>
                <a:sym typeface="Share Tech Mono"/>
              </a:rPr>
              <a:t>0x8520 POP {R1, LR} </a:t>
            </a:r>
            <a:r>
              <a:rPr lang="en">
                <a:solidFill>
                  <a:srgbClr val="0000FF"/>
                </a:solidFill>
                <a:latin typeface="Share Tech Mono"/>
                <a:ea typeface="Share Tech Mono"/>
                <a:cs typeface="Share Tech Mono"/>
                <a:sym typeface="Share Tech Mono"/>
              </a:rPr>
              <a:t>@</a:t>
            </a:r>
            <a:r>
              <a:rPr lang="en" sz="1514">
                <a:solidFill>
                  <a:srgbClr val="0000FF"/>
                </a:solidFill>
                <a:latin typeface="Share Tech Mono"/>
                <a:ea typeface="Share Tech Mono"/>
                <a:cs typeface="Share Tech Mono"/>
                <a:sym typeface="Share Tech Mono"/>
              </a:rPr>
              <a:t> pop n (into R1) and LR</a:t>
            </a:r>
            <a:endParaRPr sz="1514">
              <a:solidFill>
                <a:srgbClr val="0000FF"/>
              </a:solidFill>
              <a:latin typeface="Share Tech Mono"/>
              <a:ea typeface="Share Tech Mono"/>
              <a:cs typeface="Share Tech Mono"/>
              <a:sym typeface="Share Tech Mono"/>
            </a:endParaRPr>
          </a:p>
          <a:p>
            <a:pPr indent="0" lvl="0" marL="0" rtl="0" algn="l">
              <a:spcBef>
                <a:spcPts val="0"/>
              </a:spcBef>
              <a:spcAft>
                <a:spcPts val="0"/>
              </a:spcAft>
              <a:buClr>
                <a:schemeClr val="dk1"/>
              </a:buClr>
              <a:buSzPct val="80208"/>
              <a:buFont typeface="Arial"/>
              <a:buNone/>
            </a:pPr>
            <a:r>
              <a:rPr lang="en">
                <a:latin typeface="Share Tech Mono"/>
                <a:ea typeface="Share Tech Mono"/>
                <a:cs typeface="Share Tech Mono"/>
                <a:sym typeface="Share Tech Mono"/>
              </a:rPr>
              <a:t>0x8524 MUL R0, R1, R0 </a:t>
            </a:r>
            <a:r>
              <a:rPr lang="en" sz="1371">
                <a:solidFill>
                  <a:srgbClr val="0000FF"/>
                </a:solidFill>
                <a:latin typeface="Share Tech Mono"/>
                <a:ea typeface="Share Tech Mono"/>
                <a:cs typeface="Share Tech Mono"/>
                <a:sym typeface="Share Tech Mono"/>
              </a:rPr>
              <a:t>@</a:t>
            </a:r>
            <a:r>
              <a:rPr lang="en" sz="1371">
                <a:solidFill>
                  <a:srgbClr val="0000FF"/>
                </a:solidFill>
                <a:latin typeface="Share Tech Mono"/>
                <a:ea typeface="Share Tech Mono"/>
                <a:cs typeface="Share Tech Mono"/>
                <a:sym typeface="Share Tech Mono"/>
              </a:rPr>
              <a:t> R0 = n*factorial(n − 1)</a:t>
            </a:r>
            <a:endParaRPr sz="1371">
              <a:solidFill>
                <a:srgbClr val="0000FF"/>
              </a:solidFill>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0x8528 MOV PC, LR </a:t>
            </a:r>
            <a:r>
              <a:rPr lang="en">
                <a:solidFill>
                  <a:srgbClr val="0000FF"/>
                </a:solidFill>
                <a:latin typeface="Share Tech Mono"/>
                <a:ea typeface="Share Tech Mono"/>
                <a:cs typeface="Share Tech Mono"/>
                <a:sym typeface="Share Tech Mono"/>
              </a:rPr>
              <a:t>@ return</a:t>
            </a:r>
            <a:endParaRPr>
              <a:solidFill>
                <a:srgbClr val="0000FF"/>
              </a:solidFill>
              <a:latin typeface="Share Tech Mono"/>
              <a:ea typeface="Share Tech Mono"/>
              <a:cs typeface="Share Tech Mono"/>
              <a:sym typeface="Share Tech Mono"/>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7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during </a:t>
            </a:r>
            <a:r>
              <a:rPr lang="en">
                <a:solidFill>
                  <a:schemeClr val="accent2"/>
                </a:solidFill>
                <a:latin typeface="Courier New"/>
                <a:ea typeface="Courier New"/>
                <a:cs typeface="Courier New"/>
                <a:sym typeface="Courier New"/>
              </a:rPr>
              <a:t>factorial(3)</a:t>
            </a:r>
            <a:r>
              <a:rPr lang="en"/>
              <a:t> execution</a:t>
            </a:r>
            <a:endParaRPr/>
          </a:p>
        </p:txBody>
      </p:sp>
      <p:pic>
        <p:nvPicPr>
          <p:cNvPr id="590" name="Google Shape;590;p77"/>
          <p:cNvPicPr preferRelativeResize="0"/>
          <p:nvPr/>
        </p:nvPicPr>
        <p:blipFill>
          <a:blip r:embed="rId3">
            <a:alphaModFix/>
          </a:blip>
          <a:stretch>
            <a:fillRect/>
          </a:stretch>
        </p:blipFill>
        <p:spPr>
          <a:xfrm>
            <a:off x="0" y="1295516"/>
            <a:ext cx="9144000" cy="3487667"/>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78"/>
          <p:cNvSpPr txBox="1"/>
          <p:nvPr>
            <p:ph type="title"/>
          </p:nvPr>
        </p:nvSpPr>
        <p:spPr>
          <a:xfrm>
            <a:off x="-125" y="0"/>
            <a:ext cx="9144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220"/>
              <a:t>Functions with more than 4 arguments, too many local variables</a:t>
            </a:r>
            <a:endParaRPr sz="2220"/>
          </a:p>
        </p:txBody>
      </p:sp>
      <p:sp>
        <p:nvSpPr>
          <p:cNvPr id="596" name="Google Shape;596;p78"/>
          <p:cNvSpPr txBox="1"/>
          <p:nvPr>
            <p:ph idx="1" type="body"/>
          </p:nvPr>
        </p:nvSpPr>
        <p:spPr>
          <a:xfrm>
            <a:off x="311700" y="1152475"/>
            <a:ext cx="4314600" cy="3416400"/>
          </a:xfrm>
          <a:prstGeom prst="rect">
            <a:avLst/>
          </a:prstGeom>
        </p:spPr>
        <p:txBody>
          <a:bodyPr anchorCtr="0" anchor="t" bIns="91425" lIns="91425" spcFirstLastPara="1" rIns="91425" wrap="square" tIns="91425">
            <a:normAutofit fontScale="77500" lnSpcReduction="20000"/>
          </a:bodyPr>
          <a:lstStyle/>
          <a:p>
            <a:pPr indent="-331946" lvl="0" marL="457200" rtl="0" algn="l">
              <a:spcBef>
                <a:spcPts val="0"/>
              </a:spcBef>
              <a:spcAft>
                <a:spcPts val="0"/>
              </a:spcAft>
              <a:buSzPct val="100000"/>
              <a:buChar char="-"/>
            </a:pPr>
            <a:r>
              <a:rPr lang="en"/>
              <a:t>If a function has more than four arguments, the first four are passed in the argument registers as usual. Additional arguments are passed on the stack, just above SP.</a:t>
            </a:r>
            <a:endParaRPr/>
          </a:p>
          <a:p>
            <a:pPr indent="-331946" lvl="0" marL="457200" rtl="0" algn="l">
              <a:spcBef>
                <a:spcPts val="1000"/>
              </a:spcBef>
              <a:spcAft>
                <a:spcPts val="0"/>
              </a:spcAft>
              <a:buSzPct val="100000"/>
              <a:buChar char="-"/>
            </a:pPr>
            <a:r>
              <a:rPr lang="en"/>
              <a:t>The caller must expand its stack to make room for the additional arguments.</a:t>
            </a:r>
            <a:endParaRPr/>
          </a:p>
          <a:p>
            <a:pPr indent="-331946" lvl="0" marL="457200" rtl="0" algn="l">
              <a:spcBef>
                <a:spcPts val="1000"/>
              </a:spcBef>
              <a:spcAft>
                <a:spcPts val="1000"/>
              </a:spcAft>
              <a:buSzPct val="100000"/>
              <a:buChar char="-"/>
            </a:pPr>
            <a:r>
              <a:rPr lang="en"/>
              <a:t>Local variables are stored in R4–R11; if there are too many local variables, they can also be stored in the function’s stack frame.</a:t>
            </a:r>
            <a:endParaRPr/>
          </a:p>
        </p:txBody>
      </p:sp>
      <p:pic>
        <p:nvPicPr>
          <p:cNvPr id="597" name="Google Shape;597;p78"/>
          <p:cNvPicPr preferRelativeResize="0"/>
          <p:nvPr/>
        </p:nvPicPr>
        <p:blipFill>
          <a:blip r:embed="rId3">
            <a:alphaModFix/>
          </a:blip>
          <a:stretch>
            <a:fillRect/>
          </a:stretch>
        </p:blipFill>
        <p:spPr>
          <a:xfrm>
            <a:off x="4725850" y="1615388"/>
            <a:ext cx="4314601" cy="249058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Indexing in ARM …</a:t>
            </a:r>
            <a:endParaRPr/>
          </a:p>
        </p:txBody>
      </p:sp>
      <p:pic>
        <p:nvPicPr>
          <p:cNvPr id="198" name="Google Shape;198;p23"/>
          <p:cNvPicPr preferRelativeResize="0"/>
          <p:nvPr/>
        </p:nvPicPr>
        <p:blipFill>
          <a:blip r:embed="rId3">
            <a:alphaModFix/>
          </a:blip>
          <a:stretch>
            <a:fillRect/>
          </a:stretch>
        </p:blipFill>
        <p:spPr>
          <a:xfrm>
            <a:off x="600850" y="1223700"/>
            <a:ext cx="7449874" cy="1742225"/>
          </a:xfrm>
          <a:prstGeom prst="rect">
            <a:avLst/>
          </a:prstGeom>
          <a:noFill/>
          <a:ln>
            <a:noFill/>
          </a:ln>
        </p:spPr>
      </p:pic>
      <p:sp>
        <p:nvSpPr>
          <p:cNvPr id="199" name="Google Shape;199;p23"/>
          <p:cNvSpPr/>
          <p:nvPr/>
        </p:nvSpPr>
        <p:spPr>
          <a:xfrm>
            <a:off x="417425" y="1545250"/>
            <a:ext cx="7733700" cy="513600"/>
          </a:xfrm>
          <a:prstGeom prst="wedgeRoundRectCallout">
            <a:avLst>
              <a:gd fmla="val -30742" name="adj1"/>
              <a:gd fmla="val 413327" name="adj2"/>
              <a:gd fmla="val 0" name="adj3"/>
            </a:avLst>
          </a:prstGeom>
          <a:noFill/>
          <a:ln cap="flat" cmpd="sng" w="38100">
            <a:solidFill>
              <a:srgbClr val="C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txBox="1"/>
          <p:nvPr/>
        </p:nvSpPr>
        <p:spPr>
          <a:xfrm>
            <a:off x="600850" y="3850325"/>
            <a:ext cx="7550400" cy="8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Kaisei Decol"/>
                <a:ea typeface="Kaisei Decol"/>
                <a:cs typeface="Kaisei Decol"/>
                <a:sym typeface="Kaisei Decol"/>
              </a:rPr>
              <a:t>Offset addressing calculates the address as the base register ± the offset; the base register is unchanged.</a:t>
            </a:r>
            <a:endParaRPr sz="2000">
              <a:latin typeface="Kaisei Decol"/>
              <a:ea typeface="Kaisei Decol"/>
              <a:cs typeface="Kaisei Decol"/>
              <a:sym typeface="Kaisei Decol"/>
            </a:endParaRPr>
          </a:p>
        </p:txBody>
      </p:sp>
      <p:sp>
        <p:nvSpPr>
          <p:cNvPr id="201" name="Google Shape;201;p23"/>
          <p:cNvSpPr txBox="1"/>
          <p:nvPr/>
        </p:nvSpPr>
        <p:spPr>
          <a:xfrm>
            <a:off x="3290350" y="3174025"/>
            <a:ext cx="3087000" cy="61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Share Tech Mono"/>
                <a:ea typeface="Share Tech Mono"/>
                <a:cs typeface="Share Tech Mono"/>
                <a:sym typeface="Share Tech Mono"/>
              </a:rPr>
              <a:t>[Rn, #offset]</a:t>
            </a:r>
            <a:endParaRPr sz="2100">
              <a:solidFill>
                <a:srgbClr val="0E3042"/>
              </a:solidFill>
              <a:latin typeface="Share Tech Mono"/>
              <a:ea typeface="Share Tech Mono"/>
              <a:cs typeface="Share Tech Mono"/>
              <a:sym typeface="Share Tech Mon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Indexing in ARM …</a:t>
            </a:r>
            <a:endParaRPr/>
          </a:p>
        </p:txBody>
      </p:sp>
      <p:pic>
        <p:nvPicPr>
          <p:cNvPr id="207" name="Google Shape;207;p24"/>
          <p:cNvPicPr preferRelativeResize="0"/>
          <p:nvPr/>
        </p:nvPicPr>
        <p:blipFill>
          <a:blip r:embed="rId3">
            <a:alphaModFix/>
          </a:blip>
          <a:stretch>
            <a:fillRect/>
          </a:stretch>
        </p:blipFill>
        <p:spPr>
          <a:xfrm>
            <a:off x="600850" y="1223700"/>
            <a:ext cx="7449874" cy="1742225"/>
          </a:xfrm>
          <a:prstGeom prst="rect">
            <a:avLst/>
          </a:prstGeom>
          <a:noFill/>
          <a:ln>
            <a:noFill/>
          </a:ln>
        </p:spPr>
      </p:pic>
      <p:sp>
        <p:nvSpPr>
          <p:cNvPr id="208" name="Google Shape;208;p24"/>
          <p:cNvSpPr/>
          <p:nvPr/>
        </p:nvSpPr>
        <p:spPr>
          <a:xfrm>
            <a:off x="417425" y="2002450"/>
            <a:ext cx="7733700" cy="513600"/>
          </a:xfrm>
          <a:prstGeom prst="wedgeRoundRectCallout">
            <a:avLst>
              <a:gd fmla="val -15639" name="adj1"/>
              <a:gd fmla="val 286405" name="adj2"/>
              <a:gd fmla="val 0" name="adj3"/>
            </a:avLst>
          </a:prstGeom>
          <a:noFill/>
          <a:ln cap="flat" cmpd="sng" w="38100">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4"/>
          <p:cNvSpPr txBox="1"/>
          <p:nvPr/>
        </p:nvSpPr>
        <p:spPr>
          <a:xfrm>
            <a:off x="807025" y="3787750"/>
            <a:ext cx="7529700" cy="8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Kaisei Decol"/>
                <a:ea typeface="Kaisei Decol"/>
                <a:cs typeface="Kaisei Decol"/>
                <a:sym typeface="Kaisei Decol"/>
              </a:rPr>
              <a:t>Pre-indexed addressing calculates the address as the base register ± the offset and updates the base register to this new address</a:t>
            </a:r>
            <a:endParaRPr sz="2000">
              <a:latin typeface="Kaisei Decol"/>
              <a:ea typeface="Kaisei Decol"/>
              <a:cs typeface="Kaisei Decol"/>
              <a:sym typeface="Kaisei Decol"/>
            </a:endParaRPr>
          </a:p>
        </p:txBody>
      </p:sp>
      <p:sp>
        <p:nvSpPr>
          <p:cNvPr id="210" name="Google Shape;210;p24"/>
          <p:cNvSpPr txBox="1"/>
          <p:nvPr/>
        </p:nvSpPr>
        <p:spPr>
          <a:xfrm>
            <a:off x="3519775" y="3111450"/>
            <a:ext cx="2231700" cy="56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Share Tech Mono"/>
                <a:ea typeface="Share Tech Mono"/>
                <a:cs typeface="Share Tech Mono"/>
                <a:sym typeface="Share Tech Mono"/>
              </a:rPr>
              <a:t>[Rn, #offset]!</a:t>
            </a:r>
            <a:endParaRPr sz="2100">
              <a:solidFill>
                <a:srgbClr val="0E3042"/>
              </a:solidFill>
              <a:latin typeface="Share Tech Mono"/>
              <a:ea typeface="Share Tech Mono"/>
              <a:cs typeface="Share Tech Mono"/>
              <a:sym typeface="Share Tech Mon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Indexing in ARM …</a:t>
            </a:r>
            <a:endParaRPr/>
          </a:p>
        </p:txBody>
      </p:sp>
      <p:pic>
        <p:nvPicPr>
          <p:cNvPr id="216" name="Google Shape;216;p25"/>
          <p:cNvPicPr preferRelativeResize="0"/>
          <p:nvPr/>
        </p:nvPicPr>
        <p:blipFill>
          <a:blip r:embed="rId3">
            <a:alphaModFix/>
          </a:blip>
          <a:stretch>
            <a:fillRect/>
          </a:stretch>
        </p:blipFill>
        <p:spPr>
          <a:xfrm>
            <a:off x="600850" y="1223700"/>
            <a:ext cx="7449874" cy="1742225"/>
          </a:xfrm>
          <a:prstGeom prst="rect">
            <a:avLst/>
          </a:prstGeom>
          <a:noFill/>
          <a:ln>
            <a:noFill/>
          </a:ln>
        </p:spPr>
      </p:pic>
      <p:sp>
        <p:nvSpPr>
          <p:cNvPr id="217" name="Google Shape;217;p25"/>
          <p:cNvSpPr/>
          <p:nvPr/>
        </p:nvSpPr>
        <p:spPr>
          <a:xfrm>
            <a:off x="417425" y="2459650"/>
            <a:ext cx="7733700" cy="513600"/>
          </a:xfrm>
          <a:prstGeom prst="wedgeRoundRectCallout">
            <a:avLst>
              <a:gd fmla="val -6358" name="adj1"/>
              <a:gd fmla="val 144831" name="adj2"/>
              <a:gd fmla="val 0" name="adj3"/>
            </a:avLst>
          </a:prstGeom>
          <a:noFill/>
          <a:ln cap="flat" cmpd="sng" w="38100">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5"/>
          <p:cNvSpPr txBox="1"/>
          <p:nvPr/>
        </p:nvSpPr>
        <p:spPr>
          <a:xfrm>
            <a:off x="919525" y="3592375"/>
            <a:ext cx="7231800" cy="8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Kaisei Decol"/>
                <a:ea typeface="Kaisei Decol"/>
                <a:cs typeface="Kaisei Decol"/>
                <a:sym typeface="Kaisei Decol"/>
              </a:rPr>
              <a:t>Post-indexed addressing calculates the address as the base register only and then, after accessing memory, the base register is updated to the base register ± the offset. </a:t>
            </a:r>
            <a:endParaRPr sz="2000">
              <a:latin typeface="Kaisei Decol"/>
              <a:ea typeface="Kaisei Decol"/>
              <a:cs typeface="Kaisei Decol"/>
              <a:sym typeface="Kaisei Decol"/>
            </a:endParaRPr>
          </a:p>
        </p:txBody>
      </p:sp>
      <p:sp>
        <p:nvSpPr>
          <p:cNvPr id="219" name="Google Shape;219;p25"/>
          <p:cNvSpPr txBox="1"/>
          <p:nvPr/>
        </p:nvSpPr>
        <p:spPr>
          <a:xfrm>
            <a:off x="4089900" y="3069750"/>
            <a:ext cx="2266500" cy="61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Share Tech Mono"/>
                <a:ea typeface="Share Tech Mono"/>
                <a:cs typeface="Share Tech Mono"/>
                <a:sym typeface="Share Tech Mono"/>
              </a:rPr>
              <a:t>[Rn], #offset</a:t>
            </a:r>
            <a:endParaRPr sz="2100">
              <a:solidFill>
                <a:srgbClr val="0E3042"/>
              </a:solidFill>
              <a:latin typeface="Share Tech Mono"/>
              <a:ea typeface="Share Tech Mono"/>
              <a:cs typeface="Share Tech Mono"/>
              <a:sym typeface="Share Tech Mon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